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93" r:id="rId1"/>
    <p:sldMasterId id="2147483712" r:id="rId2"/>
    <p:sldMasterId id="2147483731" r:id="rId3"/>
  </p:sldMasterIdLst>
  <p:notesMasterIdLst>
    <p:notesMasterId r:id="rId27"/>
  </p:notesMasterIdLst>
  <p:handoutMasterIdLst>
    <p:handoutMasterId r:id="rId28"/>
  </p:handoutMasterIdLst>
  <p:sldIdLst>
    <p:sldId id="4408" r:id="rId4"/>
    <p:sldId id="2138" r:id="rId5"/>
    <p:sldId id="264" r:id="rId6"/>
    <p:sldId id="2125" r:id="rId7"/>
    <p:sldId id="4405" r:id="rId8"/>
    <p:sldId id="4404" r:id="rId9"/>
    <p:sldId id="2126" r:id="rId10"/>
    <p:sldId id="2127" r:id="rId11"/>
    <p:sldId id="2128" r:id="rId12"/>
    <p:sldId id="4397" r:id="rId13"/>
    <p:sldId id="4398" r:id="rId14"/>
    <p:sldId id="4399" r:id="rId15"/>
    <p:sldId id="2131" r:id="rId16"/>
    <p:sldId id="2133" r:id="rId17"/>
    <p:sldId id="4391" r:id="rId18"/>
    <p:sldId id="4401" r:id="rId19"/>
    <p:sldId id="4402" r:id="rId20"/>
    <p:sldId id="4406" r:id="rId21"/>
    <p:sldId id="4400" r:id="rId22"/>
    <p:sldId id="4403" r:id="rId23"/>
    <p:sldId id="2132" r:id="rId24"/>
    <p:sldId id="4396" r:id="rId25"/>
    <p:sldId id="4407" r:id="rId26"/>
  </p:sldIdLst>
  <p:sldSz cx="9144000" cy="5143500" type="screen16x9"/>
  <p:notesSz cx="6858000" cy="22193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sektion" id="{0B4512F8-8CAF-4E20-8277-CCE11EAB5586}">
          <p14:sldIdLst>
            <p14:sldId id="4408"/>
            <p14:sldId id="2138"/>
            <p14:sldId id="264"/>
            <p14:sldId id="2125"/>
            <p14:sldId id="4405"/>
            <p14:sldId id="4404"/>
            <p14:sldId id="2126"/>
            <p14:sldId id="2127"/>
            <p14:sldId id="2128"/>
            <p14:sldId id="4397"/>
            <p14:sldId id="4398"/>
            <p14:sldId id="4399"/>
            <p14:sldId id="2131"/>
            <p14:sldId id="2133"/>
            <p14:sldId id="4391"/>
            <p14:sldId id="4401"/>
            <p14:sldId id="4402"/>
            <p14:sldId id="4406"/>
            <p14:sldId id="4400"/>
            <p14:sldId id="4403"/>
            <p14:sldId id="2132"/>
            <p14:sldId id="4396"/>
            <p14:sldId id="44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BA060B-84E6-4F3D-933A-50FD847C0864}" v="19" dt="2019-03-14T22:35:31.768"/>
    <p1510:client id="{77ADA951-670A-4E1B-B187-8BF72C806F13}" v="1" dt="2019-03-15T10:34:04.967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457" autoAdjust="0"/>
  </p:normalViewPr>
  <p:slideViewPr>
    <p:cSldViewPr snapToGrid="0">
      <p:cViewPr varScale="1">
        <p:scale>
          <a:sx n="145" d="100"/>
          <a:sy n="145" d="100"/>
        </p:scale>
        <p:origin x="10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customXml" Target="../customXml/item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36" Type="http://schemas.openxmlformats.org/officeDocument/2006/relationships/customXml" Target="../customXml/item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91E-41BF-9D33-AB64FDE1FBF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91E-41BF-9D33-AB64FDE1FBF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91E-41BF-9D33-AB64FDE1FBF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91E-41BF-9D33-AB64FDE1FBF2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a-DK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3</c:v>
                </c:pt>
                <c:pt idx="2">
                  <c:v>31</c:v>
                </c:pt>
                <c:pt idx="3">
                  <c:v>60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Reject</c:v>
                      </c:pt>
                      <c:pt idx="1">
                        <c:v>Quarantine</c:v>
                      </c:pt>
                      <c:pt idx="2">
                        <c:v>None (take no action on a spoofed message)</c:v>
                      </c:pt>
                      <c:pt idx="3">
                        <c:v>No record published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E91E-41BF-9D33-AB64FDE1FBF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</c:legendEntry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a-DK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0620FD-95A3-469F-AC6B-8EF7BA7B0BC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16E57F-744E-48B4-A807-AC3A40FB0E3F}">
      <dgm:prSet/>
      <dgm:spPr>
        <a:xfrm>
          <a:off x="0" y="306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GB" baseline="0">
              <a:solidFill>
                <a:srgbClr val="FFFFFF"/>
              </a:solidFill>
              <a:latin typeface="Segoe UI"/>
              <a:ea typeface="+mn-ea"/>
              <a:cs typeface="+mn-cs"/>
            </a:rPr>
            <a:t>Phish</a:t>
          </a:r>
          <a:endParaRPr lang="en-GB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D414A298-421C-4BE5-AAE9-90D00B170453}" type="parTrans" cxnId="{9EB022A6-F089-4634-B3CB-FE0F79B96402}">
      <dgm:prSet/>
      <dgm:spPr/>
      <dgm:t>
        <a:bodyPr/>
        <a:lstStyle/>
        <a:p>
          <a:endParaRPr lang="en-GB"/>
        </a:p>
      </dgm:t>
    </dgm:pt>
    <dgm:pt modelId="{42CE20F6-2436-4EDF-A774-EA513D6C5C2D}" type="sibTrans" cxnId="{9EB022A6-F089-4634-B3CB-FE0F79B96402}">
      <dgm:prSet/>
      <dgm:spPr/>
      <dgm:t>
        <a:bodyPr/>
        <a:lstStyle/>
        <a:p>
          <a:endParaRPr lang="en-GB"/>
        </a:p>
      </dgm:t>
    </dgm:pt>
    <dgm:pt modelId="{C02DB9DB-7DE5-4DD9-BDF5-9B6B193AA69E}">
      <dgm:prSet/>
      <dgm:spPr>
        <a:xfrm>
          <a:off x="0" y="516840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GB" baseline="0">
              <a:solidFill>
                <a:srgbClr val="FFFFFF"/>
              </a:solidFill>
              <a:latin typeface="Segoe UI"/>
              <a:ea typeface="+mn-ea"/>
              <a:cs typeface="+mn-cs"/>
            </a:rPr>
            <a:t>Spoofing</a:t>
          </a:r>
          <a:endParaRPr lang="en-GB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089194A6-77FB-4242-9C9F-D72AAFC864B7}" type="parTrans" cxnId="{BFACC316-944D-43ED-8B7F-2C82AF79974C}">
      <dgm:prSet/>
      <dgm:spPr/>
      <dgm:t>
        <a:bodyPr/>
        <a:lstStyle/>
        <a:p>
          <a:endParaRPr lang="en-GB"/>
        </a:p>
      </dgm:t>
    </dgm:pt>
    <dgm:pt modelId="{C9CE1A78-DB22-44BC-A4E9-56A0982B2682}" type="sibTrans" cxnId="{BFACC316-944D-43ED-8B7F-2C82AF79974C}">
      <dgm:prSet/>
      <dgm:spPr/>
      <dgm:t>
        <a:bodyPr/>
        <a:lstStyle/>
        <a:p>
          <a:endParaRPr lang="en-GB"/>
        </a:p>
      </dgm:t>
    </dgm:pt>
    <dgm:pt modelId="{3157EF22-A05D-41B7-BF20-D0F09180B783}">
      <dgm:prSet/>
      <dgm:spPr>
        <a:xfrm>
          <a:off x="0" y="2066441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GB" baseline="0">
              <a:solidFill>
                <a:srgbClr val="FFFFFF"/>
              </a:solidFill>
              <a:latin typeface="Segoe UI"/>
              <a:ea typeface="+mn-ea"/>
              <a:cs typeface="+mn-cs"/>
            </a:rPr>
            <a:t>SPF</a:t>
          </a:r>
          <a:endParaRPr lang="en-GB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3775B840-DD19-4A32-AF2E-C4B5131002B2}" type="parTrans" cxnId="{1C622E0F-09BF-42FD-9B66-737FA4BE4F52}">
      <dgm:prSet/>
      <dgm:spPr/>
      <dgm:t>
        <a:bodyPr/>
        <a:lstStyle/>
        <a:p>
          <a:endParaRPr lang="en-GB"/>
        </a:p>
      </dgm:t>
    </dgm:pt>
    <dgm:pt modelId="{18F5F0B2-F919-46EF-AC75-CEAD20DBF15B}" type="sibTrans" cxnId="{1C622E0F-09BF-42FD-9B66-737FA4BE4F52}">
      <dgm:prSet/>
      <dgm:spPr/>
      <dgm:t>
        <a:bodyPr/>
        <a:lstStyle/>
        <a:p>
          <a:endParaRPr lang="en-GB"/>
        </a:p>
      </dgm:t>
    </dgm:pt>
    <dgm:pt modelId="{6D051FC1-708A-4238-A461-7FEE365D2EB1}">
      <dgm:prSet/>
      <dgm:spPr>
        <a:xfrm rot="5400000">
          <a:off x="5422670" y="-332035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GB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Sender Policy Framework</a:t>
          </a:r>
          <a:endParaRPr lang="en-GB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gm:t>
    </dgm:pt>
    <dgm:pt modelId="{0EFA0753-3223-4513-8F05-902216A99FD3}" type="parTrans" cxnId="{BF6FA003-A86F-4259-9038-C973D2450F0C}">
      <dgm:prSet/>
      <dgm:spPr/>
      <dgm:t>
        <a:bodyPr/>
        <a:lstStyle/>
        <a:p>
          <a:endParaRPr lang="en-GB"/>
        </a:p>
      </dgm:t>
    </dgm:pt>
    <dgm:pt modelId="{A09E2863-B9F9-40FF-90FB-05D2747B0E25}" type="sibTrans" cxnId="{BF6FA003-A86F-4259-9038-C973D2450F0C}">
      <dgm:prSet/>
      <dgm:spPr/>
      <dgm:t>
        <a:bodyPr/>
        <a:lstStyle/>
        <a:p>
          <a:endParaRPr lang="en-GB"/>
        </a:p>
      </dgm:t>
    </dgm:pt>
    <dgm:pt modelId="{6AADBC8A-F187-42C0-A216-451A18C22420}">
      <dgm:prSet/>
      <dgm:spPr>
        <a:xfrm>
          <a:off x="0" y="2582974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GB" baseline="0">
              <a:solidFill>
                <a:srgbClr val="FFFFFF"/>
              </a:solidFill>
              <a:latin typeface="Segoe UI"/>
              <a:ea typeface="+mn-ea"/>
              <a:cs typeface="+mn-cs"/>
            </a:rPr>
            <a:t>DKIM</a:t>
          </a:r>
          <a:endParaRPr lang="en-GB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D0DFC1C5-670A-4524-B50E-50DAED1F1AE9}" type="parTrans" cxnId="{558AFA85-6267-4C29-B7B6-A495C792F1D5}">
      <dgm:prSet/>
      <dgm:spPr/>
      <dgm:t>
        <a:bodyPr/>
        <a:lstStyle/>
        <a:p>
          <a:endParaRPr lang="en-GB"/>
        </a:p>
      </dgm:t>
    </dgm:pt>
    <dgm:pt modelId="{4DE3D230-40D1-4A16-931F-6052C4D484D4}" type="sibTrans" cxnId="{558AFA85-6267-4C29-B7B6-A495C792F1D5}">
      <dgm:prSet/>
      <dgm:spPr/>
      <dgm:t>
        <a:bodyPr/>
        <a:lstStyle/>
        <a:p>
          <a:endParaRPr lang="en-GB"/>
        </a:p>
      </dgm:t>
    </dgm:pt>
    <dgm:pt modelId="{B0ACC4F4-6F03-40CF-A1D7-52FC67CE6E90}">
      <dgm:prSet/>
      <dgm:spPr>
        <a:xfrm rot="5400000">
          <a:off x="5422670" y="184498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GB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DomainKeys Identified Mail</a:t>
          </a:r>
          <a:endParaRPr lang="en-GB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gm:t>
    </dgm:pt>
    <dgm:pt modelId="{98443222-2B32-46C0-AAE7-E5F8D30A7F83}" type="parTrans" cxnId="{EC399200-1C75-4548-B1DC-B2434D7CC4F8}">
      <dgm:prSet/>
      <dgm:spPr/>
      <dgm:t>
        <a:bodyPr/>
        <a:lstStyle/>
        <a:p>
          <a:endParaRPr lang="en-GB"/>
        </a:p>
      </dgm:t>
    </dgm:pt>
    <dgm:pt modelId="{0F2D110E-D57B-4F1E-A53A-A199D864DFA5}" type="sibTrans" cxnId="{EC399200-1C75-4548-B1DC-B2434D7CC4F8}">
      <dgm:prSet/>
      <dgm:spPr/>
      <dgm:t>
        <a:bodyPr/>
        <a:lstStyle/>
        <a:p>
          <a:endParaRPr lang="en-GB"/>
        </a:p>
      </dgm:t>
    </dgm:pt>
    <dgm:pt modelId="{58E83BFD-94A9-40DF-BF22-E7FF3B321118}">
      <dgm:prSet/>
      <dgm:spPr>
        <a:xfrm>
          <a:off x="0" y="3099508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GB" baseline="0">
              <a:solidFill>
                <a:srgbClr val="FFFFFF"/>
              </a:solidFill>
              <a:latin typeface="Segoe UI"/>
              <a:ea typeface="+mn-ea"/>
              <a:cs typeface="+mn-cs"/>
            </a:rPr>
            <a:t>DMARC</a:t>
          </a:r>
          <a:endParaRPr lang="en-GB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D44D5951-AA36-4CE1-9DF9-092CA7DACCE5}" type="parTrans" cxnId="{B347244F-2246-4C16-8D1D-DC9C5EDC4CD2}">
      <dgm:prSet/>
      <dgm:spPr/>
      <dgm:t>
        <a:bodyPr/>
        <a:lstStyle/>
        <a:p>
          <a:endParaRPr lang="en-GB"/>
        </a:p>
      </dgm:t>
    </dgm:pt>
    <dgm:pt modelId="{C18F16F8-EE83-4F4F-89E5-68F30D6553E1}" type="sibTrans" cxnId="{B347244F-2246-4C16-8D1D-DC9C5EDC4CD2}">
      <dgm:prSet/>
      <dgm:spPr/>
      <dgm:t>
        <a:bodyPr/>
        <a:lstStyle/>
        <a:p>
          <a:endParaRPr lang="en-GB"/>
        </a:p>
      </dgm:t>
    </dgm:pt>
    <dgm:pt modelId="{6752B538-AA9C-48D1-B4BB-7C69FECFC4FA}">
      <dgm:prSet/>
      <dgm:spPr>
        <a:xfrm rot="5400000">
          <a:off x="5422670" y="701031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GB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Domain Message Authentication Reporting &amp; Conformance</a:t>
          </a:r>
          <a:endParaRPr lang="en-GB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gm:t>
    </dgm:pt>
    <dgm:pt modelId="{75BE99EF-643E-4B0E-AA5F-2927342B53EE}" type="parTrans" cxnId="{BE1D0216-E8E9-4175-8C04-F272DA0FB604}">
      <dgm:prSet/>
      <dgm:spPr/>
      <dgm:t>
        <a:bodyPr/>
        <a:lstStyle/>
        <a:p>
          <a:endParaRPr lang="en-GB"/>
        </a:p>
      </dgm:t>
    </dgm:pt>
    <dgm:pt modelId="{94E19697-B87C-4A74-A541-6D526A4B992E}" type="sibTrans" cxnId="{BE1D0216-E8E9-4175-8C04-F272DA0FB604}">
      <dgm:prSet/>
      <dgm:spPr/>
      <dgm:t>
        <a:bodyPr/>
        <a:lstStyle/>
        <a:p>
          <a:endParaRPr lang="en-GB"/>
        </a:p>
      </dgm:t>
    </dgm:pt>
    <dgm:pt modelId="{90179C70-BB54-4FF2-8CCA-4F7CC16237C7}">
      <dgm:prSet/>
      <dgm:spPr>
        <a:xfrm rot="5400000">
          <a:off x="5422670" y="-2398169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GB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The fraudulent attempt to obtain sensitive information</a:t>
          </a:r>
        </a:p>
      </dgm:t>
    </dgm:pt>
    <dgm:pt modelId="{4B69FEF0-17CE-4650-875C-B80576FCC8BB}" type="parTrans" cxnId="{D7E4C895-604F-44EF-9B24-DFB0A9E79F32}">
      <dgm:prSet/>
      <dgm:spPr/>
      <dgm:t>
        <a:bodyPr/>
        <a:lstStyle/>
        <a:p>
          <a:endParaRPr lang="en-GB"/>
        </a:p>
      </dgm:t>
    </dgm:pt>
    <dgm:pt modelId="{7AC6CF90-C854-4BFD-927E-97196B381E1B}" type="sibTrans" cxnId="{D7E4C895-604F-44EF-9B24-DFB0A9E79F32}">
      <dgm:prSet/>
      <dgm:spPr/>
      <dgm:t>
        <a:bodyPr/>
        <a:lstStyle/>
        <a:p>
          <a:endParaRPr lang="en-GB"/>
        </a:p>
      </dgm:t>
    </dgm:pt>
    <dgm:pt modelId="{DB440CCA-9BF5-4C6C-BCA7-C352481508F3}">
      <dgm:prSet/>
      <dgm:spPr>
        <a:xfrm rot="5400000">
          <a:off x="5422670" y="-848568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GB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A way to prove the sender really is the sender</a:t>
          </a:r>
        </a:p>
      </dgm:t>
    </dgm:pt>
    <dgm:pt modelId="{13897B5A-A593-430B-BBD5-4EC4EBE64152}" type="parTrans" cxnId="{479F56C6-FC5C-4C27-87BB-0B700128E58F}">
      <dgm:prSet/>
      <dgm:spPr/>
      <dgm:t>
        <a:bodyPr/>
        <a:lstStyle/>
        <a:p>
          <a:endParaRPr lang="en-GB"/>
        </a:p>
      </dgm:t>
    </dgm:pt>
    <dgm:pt modelId="{37386B90-5057-4296-928B-0453A0C65381}" type="sibTrans" cxnId="{479F56C6-FC5C-4C27-87BB-0B700128E58F}">
      <dgm:prSet/>
      <dgm:spPr/>
      <dgm:t>
        <a:bodyPr/>
        <a:lstStyle/>
        <a:p>
          <a:endParaRPr lang="en-GB"/>
        </a:p>
      </dgm:t>
    </dgm:pt>
    <dgm:pt modelId="{A02BBC2A-6F2E-4568-A8C6-E338C6AEDD73}">
      <dgm:prSet/>
      <dgm:spPr>
        <a:xfrm rot="5400000">
          <a:off x="5422670" y="-1881635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GB" b="0" i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Creation of email messages with a forged sender address</a:t>
          </a:r>
          <a:endParaRPr lang="en-GB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gm:t>
    </dgm:pt>
    <dgm:pt modelId="{21F82F22-2BB3-4278-8A28-3E37EA1DE8CC}" type="parTrans" cxnId="{4B7A06C4-6160-4D90-9638-7B958EEB9D04}">
      <dgm:prSet/>
      <dgm:spPr/>
      <dgm:t>
        <a:bodyPr/>
        <a:lstStyle/>
        <a:p>
          <a:endParaRPr lang="en-GB"/>
        </a:p>
      </dgm:t>
    </dgm:pt>
    <dgm:pt modelId="{486B2A35-CED0-4896-AE4B-142F247B58E7}" type="sibTrans" cxnId="{4B7A06C4-6160-4D90-9638-7B958EEB9D04}">
      <dgm:prSet/>
      <dgm:spPr/>
      <dgm:t>
        <a:bodyPr/>
        <a:lstStyle/>
        <a:p>
          <a:endParaRPr lang="en-GB"/>
        </a:p>
      </dgm:t>
    </dgm:pt>
    <dgm:pt modelId="{5B89D4A8-0DFF-4515-BA37-9D385B74941D}">
      <dgm:prSet/>
      <dgm:spPr>
        <a:xfrm>
          <a:off x="0" y="1033374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GB" baseline="0">
              <a:solidFill>
                <a:srgbClr val="FFFFFF"/>
              </a:solidFill>
              <a:latin typeface="Segoe UI"/>
              <a:ea typeface="+mn-ea"/>
              <a:cs typeface="+mn-cs"/>
            </a:rPr>
            <a:t>Impersonation</a:t>
          </a:r>
          <a:endParaRPr lang="en-GB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5A36030D-DE2E-4E55-ABB2-FEE126DFE860}" type="parTrans" cxnId="{D0CFBAAD-E83C-4E68-8A3F-2BE8280709AF}">
      <dgm:prSet/>
      <dgm:spPr/>
      <dgm:t>
        <a:bodyPr/>
        <a:lstStyle/>
        <a:p>
          <a:endParaRPr lang="en-GB"/>
        </a:p>
      </dgm:t>
    </dgm:pt>
    <dgm:pt modelId="{335DEB77-83B1-456C-8AA9-21F145ECC6D9}" type="sibTrans" cxnId="{D0CFBAAD-E83C-4E68-8A3F-2BE8280709AF}">
      <dgm:prSet/>
      <dgm:spPr/>
      <dgm:t>
        <a:bodyPr/>
        <a:lstStyle/>
        <a:p>
          <a:endParaRPr lang="en-GB"/>
        </a:p>
      </dgm:t>
    </dgm:pt>
    <dgm:pt modelId="{A0021DC0-8E27-4370-BAC4-393FCB9D0E96}">
      <dgm:prSet/>
      <dgm:spPr>
        <a:xfrm rot="5400000">
          <a:off x="5422670" y="-1365102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GB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Common technique in targeted phishing attacks </a:t>
          </a:r>
        </a:p>
      </dgm:t>
    </dgm:pt>
    <dgm:pt modelId="{6146F10B-78F1-4376-A9B4-4B55E33DB597}" type="parTrans" cxnId="{ED4808BA-3FA2-4A13-A595-5D2C33EF515F}">
      <dgm:prSet/>
      <dgm:spPr/>
      <dgm:t>
        <a:bodyPr/>
        <a:lstStyle/>
        <a:p>
          <a:endParaRPr lang="en-GB"/>
        </a:p>
      </dgm:t>
    </dgm:pt>
    <dgm:pt modelId="{7FFEDFC0-D4EE-4962-8C74-0A4045E02B5A}" type="sibTrans" cxnId="{ED4808BA-3FA2-4A13-A595-5D2C33EF515F}">
      <dgm:prSet/>
      <dgm:spPr/>
      <dgm:t>
        <a:bodyPr/>
        <a:lstStyle/>
        <a:p>
          <a:endParaRPr lang="en-GB"/>
        </a:p>
      </dgm:t>
    </dgm:pt>
    <dgm:pt modelId="{688A14B0-C8F6-48D6-A3CC-07F65C26C71B}">
      <dgm:prSet/>
      <dgm:spPr>
        <a:xfrm>
          <a:off x="0" y="1549907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GB" baseline="0">
              <a:solidFill>
                <a:srgbClr val="FFFFFF"/>
              </a:solidFill>
              <a:latin typeface="Segoe UI"/>
              <a:ea typeface="+mn-ea"/>
              <a:cs typeface="+mn-cs"/>
            </a:rPr>
            <a:t>Authentication</a:t>
          </a:r>
          <a:endParaRPr lang="en-GB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D0D012D7-B231-4189-AD27-BAD91CF398B2}" type="parTrans" cxnId="{EE51553C-8E0A-4DAB-AB39-453B97434800}">
      <dgm:prSet/>
      <dgm:spPr/>
      <dgm:t>
        <a:bodyPr/>
        <a:lstStyle/>
        <a:p>
          <a:endParaRPr lang="en-GB"/>
        </a:p>
      </dgm:t>
    </dgm:pt>
    <dgm:pt modelId="{6D530D30-1DD6-4DAC-AB35-211B32625BDC}" type="sibTrans" cxnId="{EE51553C-8E0A-4DAB-AB39-453B97434800}">
      <dgm:prSet/>
      <dgm:spPr/>
      <dgm:t>
        <a:bodyPr/>
        <a:lstStyle/>
        <a:p>
          <a:endParaRPr lang="en-GB"/>
        </a:p>
      </dgm:t>
    </dgm:pt>
    <dgm:pt modelId="{BC60D2E6-6DCD-4B2C-B202-CF72BA0ABD86}" type="pres">
      <dgm:prSet presAssocID="{450620FD-95A3-469F-AC6B-8EF7BA7B0BC2}" presName="Name0" presStyleCnt="0">
        <dgm:presLayoutVars>
          <dgm:dir/>
          <dgm:animLvl val="lvl"/>
          <dgm:resizeHandles val="exact"/>
        </dgm:presLayoutVars>
      </dgm:prSet>
      <dgm:spPr/>
    </dgm:pt>
    <dgm:pt modelId="{DA93FD93-61A2-48E7-A6B7-9A0DE92C9B9D}" type="pres">
      <dgm:prSet presAssocID="{0416E57F-744E-48B4-A807-AC3A40FB0E3F}" presName="linNode" presStyleCnt="0"/>
      <dgm:spPr/>
    </dgm:pt>
    <dgm:pt modelId="{A9B571A0-5DBD-47CE-8449-E42FB1B53FF9}" type="pres">
      <dgm:prSet presAssocID="{0416E57F-744E-48B4-A807-AC3A40FB0E3F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31BFF532-7416-4016-B44C-A971E5A3273D}" type="pres">
      <dgm:prSet presAssocID="{0416E57F-744E-48B4-A807-AC3A40FB0E3F}" presName="descendantText" presStyleLbl="alignAccFollowNode1" presStyleIdx="0" presStyleCnt="7">
        <dgm:presLayoutVars>
          <dgm:bulletEnabled val="1"/>
        </dgm:presLayoutVars>
      </dgm:prSet>
      <dgm:spPr/>
    </dgm:pt>
    <dgm:pt modelId="{EC343BEC-D442-4553-BC06-B1000D748A39}" type="pres">
      <dgm:prSet presAssocID="{42CE20F6-2436-4EDF-A774-EA513D6C5C2D}" presName="sp" presStyleCnt="0"/>
      <dgm:spPr/>
    </dgm:pt>
    <dgm:pt modelId="{5ED5702A-5FB7-41E8-AE16-65063FD0DB5D}" type="pres">
      <dgm:prSet presAssocID="{C02DB9DB-7DE5-4DD9-BDF5-9B6B193AA69E}" presName="linNode" presStyleCnt="0"/>
      <dgm:spPr/>
    </dgm:pt>
    <dgm:pt modelId="{64C4A1FE-B6F0-454A-95DC-DAF6A245FFF7}" type="pres">
      <dgm:prSet presAssocID="{C02DB9DB-7DE5-4DD9-BDF5-9B6B193AA69E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9E361BCC-90FA-47E2-8149-4ED9FC1508A4}" type="pres">
      <dgm:prSet presAssocID="{C02DB9DB-7DE5-4DD9-BDF5-9B6B193AA69E}" presName="descendantText" presStyleLbl="alignAccFollowNode1" presStyleIdx="1" presStyleCnt="7">
        <dgm:presLayoutVars>
          <dgm:bulletEnabled val="1"/>
        </dgm:presLayoutVars>
      </dgm:prSet>
      <dgm:spPr/>
    </dgm:pt>
    <dgm:pt modelId="{133A2641-0BF1-4021-9AE0-CF775A3B7E24}" type="pres">
      <dgm:prSet presAssocID="{C9CE1A78-DB22-44BC-A4E9-56A0982B2682}" presName="sp" presStyleCnt="0"/>
      <dgm:spPr/>
    </dgm:pt>
    <dgm:pt modelId="{F23FC738-FF46-4D49-83D0-6CAE1C496083}" type="pres">
      <dgm:prSet presAssocID="{5B89D4A8-0DFF-4515-BA37-9D385B74941D}" presName="linNode" presStyleCnt="0"/>
      <dgm:spPr/>
    </dgm:pt>
    <dgm:pt modelId="{9FED2DC9-4758-4E7E-9778-E29483E56E04}" type="pres">
      <dgm:prSet presAssocID="{5B89D4A8-0DFF-4515-BA37-9D385B74941D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9BA34FC0-78D6-48BF-B19A-114C8BAC1CAC}" type="pres">
      <dgm:prSet presAssocID="{5B89D4A8-0DFF-4515-BA37-9D385B74941D}" presName="descendantText" presStyleLbl="alignAccFollowNode1" presStyleIdx="2" presStyleCnt="7">
        <dgm:presLayoutVars>
          <dgm:bulletEnabled val="1"/>
        </dgm:presLayoutVars>
      </dgm:prSet>
      <dgm:spPr/>
    </dgm:pt>
    <dgm:pt modelId="{43617618-E982-4E96-B0E4-3B2D1069DA9B}" type="pres">
      <dgm:prSet presAssocID="{335DEB77-83B1-456C-8AA9-21F145ECC6D9}" presName="sp" presStyleCnt="0"/>
      <dgm:spPr/>
    </dgm:pt>
    <dgm:pt modelId="{790FB853-C36A-431F-B83B-373621D32344}" type="pres">
      <dgm:prSet presAssocID="{688A14B0-C8F6-48D6-A3CC-07F65C26C71B}" presName="linNode" presStyleCnt="0"/>
      <dgm:spPr/>
    </dgm:pt>
    <dgm:pt modelId="{7298E4D1-4F36-455B-8476-2E73E61D0E27}" type="pres">
      <dgm:prSet presAssocID="{688A14B0-C8F6-48D6-A3CC-07F65C26C71B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E7F9C4DD-D1C9-4245-9504-FB0370EB1547}" type="pres">
      <dgm:prSet presAssocID="{688A14B0-C8F6-48D6-A3CC-07F65C26C71B}" presName="descendantText" presStyleLbl="alignAccFollowNode1" presStyleIdx="3" presStyleCnt="7">
        <dgm:presLayoutVars>
          <dgm:bulletEnabled val="1"/>
        </dgm:presLayoutVars>
      </dgm:prSet>
      <dgm:spPr/>
    </dgm:pt>
    <dgm:pt modelId="{3D7CF57D-569F-44F0-B7EA-576398B8EAD2}" type="pres">
      <dgm:prSet presAssocID="{6D530D30-1DD6-4DAC-AB35-211B32625BDC}" presName="sp" presStyleCnt="0"/>
      <dgm:spPr/>
    </dgm:pt>
    <dgm:pt modelId="{F8F0610A-1C3E-4286-BED9-20C56EF46577}" type="pres">
      <dgm:prSet presAssocID="{3157EF22-A05D-41B7-BF20-D0F09180B783}" presName="linNode" presStyleCnt="0"/>
      <dgm:spPr/>
    </dgm:pt>
    <dgm:pt modelId="{B479A01A-7284-4F8A-9BE1-4D86E52B2677}" type="pres">
      <dgm:prSet presAssocID="{3157EF22-A05D-41B7-BF20-D0F09180B783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6E8A5768-4B22-4AF3-8B06-F925B718747D}" type="pres">
      <dgm:prSet presAssocID="{3157EF22-A05D-41B7-BF20-D0F09180B783}" presName="descendantText" presStyleLbl="alignAccFollowNode1" presStyleIdx="4" presStyleCnt="7">
        <dgm:presLayoutVars>
          <dgm:bulletEnabled val="1"/>
        </dgm:presLayoutVars>
      </dgm:prSet>
      <dgm:spPr/>
    </dgm:pt>
    <dgm:pt modelId="{E60B0379-A95D-4F7F-8CB1-B9B887E1655F}" type="pres">
      <dgm:prSet presAssocID="{18F5F0B2-F919-46EF-AC75-CEAD20DBF15B}" presName="sp" presStyleCnt="0"/>
      <dgm:spPr/>
    </dgm:pt>
    <dgm:pt modelId="{078BFED4-CD47-4CDD-8951-3331C3E5BACD}" type="pres">
      <dgm:prSet presAssocID="{6AADBC8A-F187-42C0-A216-451A18C22420}" presName="linNode" presStyleCnt="0"/>
      <dgm:spPr/>
    </dgm:pt>
    <dgm:pt modelId="{E82896A1-45AA-4E08-9F57-DB915B97B115}" type="pres">
      <dgm:prSet presAssocID="{6AADBC8A-F187-42C0-A216-451A18C22420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3847F968-C186-48EA-A3B0-7BF26CA6F040}" type="pres">
      <dgm:prSet presAssocID="{6AADBC8A-F187-42C0-A216-451A18C22420}" presName="descendantText" presStyleLbl="alignAccFollowNode1" presStyleIdx="5" presStyleCnt="7">
        <dgm:presLayoutVars>
          <dgm:bulletEnabled val="1"/>
        </dgm:presLayoutVars>
      </dgm:prSet>
      <dgm:spPr/>
    </dgm:pt>
    <dgm:pt modelId="{05BCC6F7-B0FF-48F6-8CCC-8512870123E4}" type="pres">
      <dgm:prSet presAssocID="{4DE3D230-40D1-4A16-931F-6052C4D484D4}" presName="sp" presStyleCnt="0"/>
      <dgm:spPr/>
    </dgm:pt>
    <dgm:pt modelId="{9C95F141-8DA9-4E68-BE30-2FBFC8EA1EE6}" type="pres">
      <dgm:prSet presAssocID="{58E83BFD-94A9-40DF-BF22-E7FF3B321118}" presName="linNode" presStyleCnt="0"/>
      <dgm:spPr/>
    </dgm:pt>
    <dgm:pt modelId="{930B488B-2D34-44FA-9F58-072186DE6B00}" type="pres">
      <dgm:prSet presAssocID="{58E83BFD-94A9-40DF-BF22-E7FF3B321118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6CA2B741-8D0C-43B0-92F0-40EAF7A829AE}" type="pres">
      <dgm:prSet presAssocID="{58E83BFD-94A9-40DF-BF22-E7FF3B321118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EC399200-1C75-4548-B1DC-B2434D7CC4F8}" srcId="{6AADBC8A-F187-42C0-A216-451A18C22420}" destId="{B0ACC4F4-6F03-40CF-A1D7-52FC67CE6E90}" srcOrd="0" destOrd="0" parTransId="{98443222-2B32-46C0-AAE7-E5F8D30A7F83}" sibTransId="{0F2D110E-D57B-4F1E-A53A-A199D864DFA5}"/>
    <dgm:cxn modelId="{6F72C401-E5A0-43EB-BF41-C2ADF8AE7647}" type="presOf" srcId="{0416E57F-744E-48B4-A807-AC3A40FB0E3F}" destId="{A9B571A0-5DBD-47CE-8449-E42FB1B53FF9}" srcOrd="0" destOrd="0" presId="urn:microsoft.com/office/officeart/2005/8/layout/vList5"/>
    <dgm:cxn modelId="{BF6FA003-A86F-4259-9038-C973D2450F0C}" srcId="{3157EF22-A05D-41B7-BF20-D0F09180B783}" destId="{6D051FC1-708A-4238-A461-7FEE365D2EB1}" srcOrd="0" destOrd="0" parTransId="{0EFA0753-3223-4513-8F05-902216A99FD3}" sibTransId="{A09E2863-B9F9-40FF-90FB-05D2747B0E25}"/>
    <dgm:cxn modelId="{1C622E0F-09BF-42FD-9B66-737FA4BE4F52}" srcId="{450620FD-95A3-469F-AC6B-8EF7BA7B0BC2}" destId="{3157EF22-A05D-41B7-BF20-D0F09180B783}" srcOrd="4" destOrd="0" parTransId="{3775B840-DD19-4A32-AF2E-C4B5131002B2}" sibTransId="{18F5F0B2-F919-46EF-AC75-CEAD20DBF15B}"/>
    <dgm:cxn modelId="{759D4010-51C3-4A6D-9A6B-9C75636F12C2}" type="presOf" srcId="{3157EF22-A05D-41B7-BF20-D0F09180B783}" destId="{B479A01A-7284-4F8A-9BE1-4D86E52B2677}" srcOrd="0" destOrd="0" presId="urn:microsoft.com/office/officeart/2005/8/layout/vList5"/>
    <dgm:cxn modelId="{BE1D0216-E8E9-4175-8C04-F272DA0FB604}" srcId="{58E83BFD-94A9-40DF-BF22-E7FF3B321118}" destId="{6752B538-AA9C-48D1-B4BB-7C69FECFC4FA}" srcOrd="0" destOrd="0" parTransId="{75BE99EF-643E-4B0E-AA5F-2927342B53EE}" sibTransId="{94E19697-B87C-4A74-A541-6D526A4B992E}"/>
    <dgm:cxn modelId="{BFACC316-944D-43ED-8B7F-2C82AF79974C}" srcId="{450620FD-95A3-469F-AC6B-8EF7BA7B0BC2}" destId="{C02DB9DB-7DE5-4DD9-BDF5-9B6B193AA69E}" srcOrd="1" destOrd="0" parTransId="{089194A6-77FB-4242-9C9F-D72AAFC864B7}" sibTransId="{C9CE1A78-DB22-44BC-A4E9-56A0982B2682}"/>
    <dgm:cxn modelId="{34190124-CCD5-47BC-A4B0-14C5A5C3B8BC}" type="presOf" srcId="{6D051FC1-708A-4238-A461-7FEE365D2EB1}" destId="{6E8A5768-4B22-4AF3-8B06-F925B718747D}" srcOrd="0" destOrd="0" presId="urn:microsoft.com/office/officeart/2005/8/layout/vList5"/>
    <dgm:cxn modelId="{EE51553C-8E0A-4DAB-AB39-453B97434800}" srcId="{450620FD-95A3-469F-AC6B-8EF7BA7B0BC2}" destId="{688A14B0-C8F6-48D6-A3CC-07F65C26C71B}" srcOrd="3" destOrd="0" parTransId="{D0D012D7-B231-4189-AD27-BAD91CF398B2}" sibTransId="{6D530D30-1DD6-4DAC-AB35-211B32625BDC}"/>
    <dgm:cxn modelId="{A4C49C41-D936-40F7-85E3-4F500DED534F}" type="presOf" srcId="{A0021DC0-8E27-4370-BAC4-393FCB9D0E96}" destId="{9BA34FC0-78D6-48BF-B19A-114C8BAC1CAC}" srcOrd="0" destOrd="0" presId="urn:microsoft.com/office/officeart/2005/8/layout/vList5"/>
    <dgm:cxn modelId="{13CE7844-B53F-46E6-947E-EA358D566F40}" type="presOf" srcId="{DB440CCA-9BF5-4C6C-BCA7-C352481508F3}" destId="{E7F9C4DD-D1C9-4245-9504-FB0370EB1547}" srcOrd="0" destOrd="0" presId="urn:microsoft.com/office/officeart/2005/8/layout/vList5"/>
    <dgm:cxn modelId="{5142BA44-5803-4073-BA5F-18A14EFD2C59}" type="presOf" srcId="{6AADBC8A-F187-42C0-A216-451A18C22420}" destId="{E82896A1-45AA-4E08-9F57-DB915B97B115}" srcOrd="0" destOrd="0" presId="urn:microsoft.com/office/officeart/2005/8/layout/vList5"/>
    <dgm:cxn modelId="{B347244F-2246-4C16-8D1D-DC9C5EDC4CD2}" srcId="{450620FD-95A3-469F-AC6B-8EF7BA7B0BC2}" destId="{58E83BFD-94A9-40DF-BF22-E7FF3B321118}" srcOrd="6" destOrd="0" parTransId="{D44D5951-AA36-4CE1-9DF9-092CA7DACCE5}" sibTransId="{C18F16F8-EE83-4F4F-89E5-68F30D6553E1}"/>
    <dgm:cxn modelId="{558AFA85-6267-4C29-B7B6-A495C792F1D5}" srcId="{450620FD-95A3-469F-AC6B-8EF7BA7B0BC2}" destId="{6AADBC8A-F187-42C0-A216-451A18C22420}" srcOrd="5" destOrd="0" parTransId="{D0DFC1C5-670A-4524-B50E-50DAED1F1AE9}" sibTransId="{4DE3D230-40D1-4A16-931F-6052C4D484D4}"/>
    <dgm:cxn modelId="{D7E4C895-604F-44EF-9B24-DFB0A9E79F32}" srcId="{0416E57F-744E-48B4-A807-AC3A40FB0E3F}" destId="{90179C70-BB54-4FF2-8CCA-4F7CC16237C7}" srcOrd="0" destOrd="0" parTransId="{4B69FEF0-17CE-4650-875C-B80576FCC8BB}" sibTransId="{7AC6CF90-C854-4BFD-927E-97196B381E1B}"/>
    <dgm:cxn modelId="{9EB022A6-F089-4634-B3CB-FE0F79B96402}" srcId="{450620FD-95A3-469F-AC6B-8EF7BA7B0BC2}" destId="{0416E57F-744E-48B4-A807-AC3A40FB0E3F}" srcOrd="0" destOrd="0" parTransId="{D414A298-421C-4BE5-AAE9-90D00B170453}" sibTransId="{42CE20F6-2436-4EDF-A774-EA513D6C5C2D}"/>
    <dgm:cxn modelId="{D0CFBAAD-E83C-4E68-8A3F-2BE8280709AF}" srcId="{450620FD-95A3-469F-AC6B-8EF7BA7B0BC2}" destId="{5B89D4A8-0DFF-4515-BA37-9D385B74941D}" srcOrd="2" destOrd="0" parTransId="{5A36030D-DE2E-4E55-ABB2-FEE126DFE860}" sibTransId="{335DEB77-83B1-456C-8AA9-21F145ECC6D9}"/>
    <dgm:cxn modelId="{C80B35B4-EC4C-41B4-9000-A4F4F1893904}" type="presOf" srcId="{58E83BFD-94A9-40DF-BF22-E7FF3B321118}" destId="{930B488B-2D34-44FA-9F58-072186DE6B00}" srcOrd="0" destOrd="0" presId="urn:microsoft.com/office/officeart/2005/8/layout/vList5"/>
    <dgm:cxn modelId="{5EF0EEB5-03EB-41F2-B382-4D52D47EB4C8}" type="presOf" srcId="{688A14B0-C8F6-48D6-A3CC-07F65C26C71B}" destId="{7298E4D1-4F36-455B-8476-2E73E61D0E27}" srcOrd="0" destOrd="0" presId="urn:microsoft.com/office/officeart/2005/8/layout/vList5"/>
    <dgm:cxn modelId="{ED4808BA-3FA2-4A13-A595-5D2C33EF515F}" srcId="{5B89D4A8-0DFF-4515-BA37-9D385B74941D}" destId="{A0021DC0-8E27-4370-BAC4-393FCB9D0E96}" srcOrd="0" destOrd="0" parTransId="{6146F10B-78F1-4376-A9B4-4B55E33DB597}" sibTransId="{7FFEDFC0-D4EE-4962-8C74-0A4045E02B5A}"/>
    <dgm:cxn modelId="{DD4B25BA-327F-481D-B8ED-7601B25C9DC9}" type="presOf" srcId="{C02DB9DB-7DE5-4DD9-BDF5-9B6B193AA69E}" destId="{64C4A1FE-B6F0-454A-95DC-DAF6A245FFF7}" srcOrd="0" destOrd="0" presId="urn:microsoft.com/office/officeart/2005/8/layout/vList5"/>
    <dgm:cxn modelId="{4B7A06C4-6160-4D90-9638-7B958EEB9D04}" srcId="{C02DB9DB-7DE5-4DD9-BDF5-9B6B193AA69E}" destId="{A02BBC2A-6F2E-4568-A8C6-E338C6AEDD73}" srcOrd="0" destOrd="0" parTransId="{21F82F22-2BB3-4278-8A28-3E37EA1DE8CC}" sibTransId="{486B2A35-CED0-4896-AE4B-142F247B58E7}"/>
    <dgm:cxn modelId="{479F56C6-FC5C-4C27-87BB-0B700128E58F}" srcId="{688A14B0-C8F6-48D6-A3CC-07F65C26C71B}" destId="{DB440CCA-9BF5-4C6C-BCA7-C352481508F3}" srcOrd="0" destOrd="0" parTransId="{13897B5A-A593-430B-BBD5-4EC4EBE64152}" sibTransId="{37386B90-5057-4296-928B-0453A0C65381}"/>
    <dgm:cxn modelId="{3D45A9CB-9AB8-494A-98B8-E6BD626A1243}" type="presOf" srcId="{A02BBC2A-6F2E-4568-A8C6-E338C6AEDD73}" destId="{9E361BCC-90FA-47E2-8149-4ED9FC1508A4}" srcOrd="0" destOrd="0" presId="urn:microsoft.com/office/officeart/2005/8/layout/vList5"/>
    <dgm:cxn modelId="{5150AAE0-8CA9-4E93-BA48-4A8F1F63DAD6}" type="presOf" srcId="{90179C70-BB54-4FF2-8CCA-4F7CC16237C7}" destId="{31BFF532-7416-4016-B44C-A971E5A3273D}" srcOrd="0" destOrd="0" presId="urn:microsoft.com/office/officeart/2005/8/layout/vList5"/>
    <dgm:cxn modelId="{75A348E7-F1DB-4E9C-A346-667F309E81D6}" type="presOf" srcId="{450620FD-95A3-469F-AC6B-8EF7BA7B0BC2}" destId="{BC60D2E6-6DCD-4B2C-B202-CF72BA0ABD86}" srcOrd="0" destOrd="0" presId="urn:microsoft.com/office/officeart/2005/8/layout/vList5"/>
    <dgm:cxn modelId="{84DB27F0-E909-49D1-A479-CB535F5FF9D6}" type="presOf" srcId="{B0ACC4F4-6F03-40CF-A1D7-52FC67CE6E90}" destId="{3847F968-C186-48EA-A3B0-7BF26CA6F040}" srcOrd="0" destOrd="0" presId="urn:microsoft.com/office/officeart/2005/8/layout/vList5"/>
    <dgm:cxn modelId="{8AAE9CF5-8ADA-4BBF-B477-DB03868A1FB7}" type="presOf" srcId="{6752B538-AA9C-48D1-B4BB-7C69FECFC4FA}" destId="{6CA2B741-8D0C-43B0-92F0-40EAF7A829AE}" srcOrd="0" destOrd="0" presId="urn:microsoft.com/office/officeart/2005/8/layout/vList5"/>
    <dgm:cxn modelId="{EC473FFB-070B-4470-A98F-3D97DFEC0CC2}" type="presOf" srcId="{5B89D4A8-0DFF-4515-BA37-9D385B74941D}" destId="{9FED2DC9-4758-4E7E-9778-E29483E56E04}" srcOrd="0" destOrd="0" presId="urn:microsoft.com/office/officeart/2005/8/layout/vList5"/>
    <dgm:cxn modelId="{6C39CD23-2D28-4CBF-9A80-CDDA380A135F}" type="presParOf" srcId="{BC60D2E6-6DCD-4B2C-B202-CF72BA0ABD86}" destId="{DA93FD93-61A2-48E7-A6B7-9A0DE92C9B9D}" srcOrd="0" destOrd="0" presId="urn:microsoft.com/office/officeart/2005/8/layout/vList5"/>
    <dgm:cxn modelId="{834978E3-8C4B-40BF-BB46-503F78296F54}" type="presParOf" srcId="{DA93FD93-61A2-48E7-A6B7-9A0DE92C9B9D}" destId="{A9B571A0-5DBD-47CE-8449-E42FB1B53FF9}" srcOrd="0" destOrd="0" presId="urn:microsoft.com/office/officeart/2005/8/layout/vList5"/>
    <dgm:cxn modelId="{FD1C0FF1-9184-4C2C-ACAA-3A5D3474F6A3}" type="presParOf" srcId="{DA93FD93-61A2-48E7-A6B7-9A0DE92C9B9D}" destId="{31BFF532-7416-4016-B44C-A971E5A3273D}" srcOrd="1" destOrd="0" presId="urn:microsoft.com/office/officeart/2005/8/layout/vList5"/>
    <dgm:cxn modelId="{871A1917-130C-4D16-BF18-000AC978196C}" type="presParOf" srcId="{BC60D2E6-6DCD-4B2C-B202-CF72BA0ABD86}" destId="{EC343BEC-D442-4553-BC06-B1000D748A39}" srcOrd="1" destOrd="0" presId="urn:microsoft.com/office/officeart/2005/8/layout/vList5"/>
    <dgm:cxn modelId="{2AA8CAC4-C3EC-4A72-AB36-7F237F742BF6}" type="presParOf" srcId="{BC60D2E6-6DCD-4B2C-B202-CF72BA0ABD86}" destId="{5ED5702A-5FB7-41E8-AE16-65063FD0DB5D}" srcOrd="2" destOrd="0" presId="urn:microsoft.com/office/officeart/2005/8/layout/vList5"/>
    <dgm:cxn modelId="{3F216F28-D583-499E-9CBF-48416D1EF5CF}" type="presParOf" srcId="{5ED5702A-5FB7-41E8-AE16-65063FD0DB5D}" destId="{64C4A1FE-B6F0-454A-95DC-DAF6A245FFF7}" srcOrd="0" destOrd="0" presId="urn:microsoft.com/office/officeart/2005/8/layout/vList5"/>
    <dgm:cxn modelId="{27FE364B-6FAA-4349-BB49-445EBA925C48}" type="presParOf" srcId="{5ED5702A-5FB7-41E8-AE16-65063FD0DB5D}" destId="{9E361BCC-90FA-47E2-8149-4ED9FC1508A4}" srcOrd="1" destOrd="0" presId="urn:microsoft.com/office/officeart/2005/8/layout/vList5"/>
    <dgm:cxn modelId="{08990399-08A4-4EAE-BF0B-8622CF22756B}" type="presParOf" srcId="{BC60D2E6-6DCD-4B2C-B202-CF72BA0ABD86}" destId="{133A2641-0BF1-4021-9AE0-CF775A3B7E24}" srcOrd="3" destOrd="0" presId="urn:microsoft.com/office/officeart/2005/8/layout/vList5"/>
    <dgm:cxn modelId="{45965CD0-012C-41E9-81DF-DF4D117A2862}" type="presParOf" srcId="{BC60D2E6-6DCD-4B2C-B202-CF72BA0ABD86}" destId="{F23FC738-FF46-4D49-83D0-6CAE1C496083}" srcOrd="4" destOrd="0" presId="urn:microsoft.com/office/officeart/2005/8/layout/vList5"/>
    <dgm:cxn modelId="{EB84015C-ADFB-4825-AA30-BB60C2CC47AA}" type="presParOf" srcId="{F23FC738-FF46-4D49-83D0-6CAE1C496083}" destId="{9FED2DC9-4758-4E7E-9778-E29483E56E04}" srcOrd="0" destOrd="0" presId="urn:microsoft.com/office/officeart/2005/8/layout/vList5"/>
    <dgm:cxn modelId="{476F4C2B-8222-436D-8BD6-F92E6CEC82C4}" type="presParOf" srcId="{F23FC738-FF46-4D49-83D0-6CAE1C496083}" destId="{9BA34FC0-78D6-48BF-B19A-114C8BAC1CAC}" srcOrd="1" destOrd="0" presId="urn:microsoft.com/office/officeart/2005/8/layout/vList5"/>
    <dgm:cxn modelId="{24F735CA-2EED-4186-8855-2E3A2479488D}" type="presParOf" srcId="{BC60D2E6-6DCD-4B2C-B202-CF72BA0ABD86}" destId="{43617618-E982-4E96-B0E4-3B2D1069DA9B}" srcOrd="5" destOrd="0" presId="urn:microsoft.com/office/officeart/2005/8/layout/vList5"/>
    <dgm:cxn modelId="{EDC26F21-91EF-4B78-BFF1-E9201B30D0E7}" type="presParOf" srcId="{BC60D2E6-6DCD-4B2C-B202-CF72BA0ABD86}" destId="{790FB853-C36A-431F-B83B-373621D32344}" srcOrd="6" destOrd="0" presId="urn:microsoft.com/office/officeart/2005/8/layout/vList5"/>
    <dgm:cxn modelId="{F7A1CF48-E1E4-4BA4-81C7-7AE42E6BC100}" type="presParOf" srcId="{790FB853-C36A-431F-B83B-373621D32344}" destId="{7298E4D1-4F36-455B-8476-2E73E61D0E27}" srcOrd="0" destOrd="0" presId="urn:microsoft.com/office/officeart/2005/8/layout/vList5"/>
    <dgm:cxn modelId="{1A019E65-A94D-4D32-ADBB-2C8C879D5CD8}" type="presParOf" srcId="{790FB853-C36A-431F-B83B-373621D32344}" destId="{E7F9C4DD-D1C9-4245-9504-FB0370EB1547}" srcOrd="1" destOrd="0" presId="urn:microsoft.com/office/officeart/2005/8/layout/vList5"/>
    <dgm:cxn modelId="{A306DC65-6897-499E-9DCA-91B4025F9675}" type="presParOf" srcId="{BC60D2E6-6DCD-4B2C-B202-CF72BA0ABD86}" destId="{3D7CF57D-569F-44F0-B7EA-576398B8EAD2}" srcOrd="7" destOrd="0" presId="urn:microsoft.com/office/officeart/2005/8/layout/vList5"/>
    <dgm:cxn modelId="{92143AD4-065A-4C0B-8EBC-1C52167C2F3A}" type="presParOf" srcId="{BC60D2E6-6DCD-4B2C-B202-CF72BA0ABD86}" destId="{F8F0610A-1C3E-4286-BED9-20C56EF46577}" srcOrd="8" destOrd="0" presId="urn:microsoft.com/office/officeart/2005/8/layout/vList5"/>
    <dgm:cxn modelId="{A0D67626-4560-4A76-B8AC-B73A77A673EB}" type="presParOf" srcId="{F8F0610A-1C3E-4286-BED9-20C56EF46577}" destId="{B479A01A-7284-4F8A-9BE1-4D86E52B2677}" srcOrd="0" destOrd="0" presId="urn:microsoft.com/office/officeart/2005/8/layout/vList5"/>
    <dgm:cxn modelId="{9A1C13D5-9701-46C0-9DD8-CC20DA5D0B4E}" type="presParOf" srcId="{F8F0610A-1C3E-4286-BED9-20C56EF46577}" destId="{6E8A5768-4B22-4AF3-8B06-F925B718747D}" srcOrd="1" destOrd="0" presId="urn:microsoft.com/office/officeart/2005/8/layout/vList5"/>
    <dgm:cxn modelId="{B1D9F416-1058-40A0-BD9D-0696746EE6A9}" type="presParOf" srcId="{BC60D2E6-6DCD-4B2C-B202-CF72BA0ABD86}" destId="{E60B0379-A95D-4F7F-8CB1-B9B887E1655F}" srcOrd="9" destOrd="0" presId="urn:microsoft.com/office/officeart/2005/8/layout/vList5"/>
    <dgm:cxn modelId="{BB707D12-7DB1-46BA-AC23-39D295B245C8}" type="presParOf" srcId="{BC60D2E6-6DCD-4B2C-B202-CF72BA0ABD86}" destId="{078BFED4-CD47-4CDD-8951-3331C3E5BACD}" srcOrd="10" destOrd="0" presId="urn:microsoft.com/office/officeart/2005/8/layout/vList5"/>
    <dgm:cxn modelId="{B57BC67E-362F-46B9-AA6B-0C8A1A70A192}" type="presParOf" srcId="{078BFED4-CD47-4CDD-8951-3331C3E5BACD}" destId="{E82896A1-45AA-4E08-9F57-DB915B97B115}" srcOrd="0" destOrd="0" presId="urn:microsoft.com/office/officeart/2005/8/layout/vList5"/>
    <dgm:cxn modelId="{28709BC1-E3A1-4695-AFF8-4A5A1B2DF41C}" type="presParOf" srcId="{078BFED4-CD47-4CDD-8951-3331C3E5BACD}" destId="{3847F968-C186-48EA-A3B0-7BF26CA6F040}" srcOrd="1" destOrd="0" presId="urn:microsoft.com/office/officeart/2005/8/layout/vList5"/>
    <dgm:cxn modelId="{BAB94C99-594B-49BD-ACD5-2E9449485DFC}" type="presParOf" srcId="{BC60D2E6-6DCD-4B2C-B202-CF72BA0ABD86}" destId="{05BCC6F7-B0FF-48F6-8CCC-8512870123E4}" srcOrd="11" destOrd="0" presId="urn:microsoft.com/office/officeart/2005/8/layout/vList5"/>
    <dgm:cxn modelId="{1874F371-BF3B-4DC4-8FAA-C0AA4272F2BE}" type="presParOf" srcId="{BC60D2E6-6DCD-4B2C-B202-CF72BA0ABD86}" destId="{9C95F141-8DA9-4E68-BE30-2FBFC8EA1EE6}" srcOrd="12" destOrd="0" presId="urn:microsoft.com/office/officeart/2005/8/layout/vList5"/>
    <dgm:cxn modelId="{E2B201A3-E32D-4664-9DD8-B7772F8ECEA6}" type="presParOf" srcId="{9C95F141-8DA9-4E68-BE30-2FBFC8EA1EE6}" destId="{930B488B-2D34-44FA-9F58-072186DE6B00}" srcOrd="0" destOrd="0" presId="urn:microsoft.com/office/officeart/2005/8/layout/vList5"/>
    <dgm:cxn modelId="{8C09A817-923A-4A68-81CF-8D033F2FD469}" type="presParOf" srcId="{9C95F141-8DA9-4E68-BE30-2FBFC8EA1EE6}" destId="{6CA2B741-8D0C-43B0-92F0-40EAF7A829A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D86A82-1B24-44E7-8E9E-39F721837A0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BD69B1A-47C7-4829-912B-3FB41B4C710E}">
      <dgm:prSet/>
      <dgm:spPr>
        <a:xfrm>
          <a:off x="0" y="1167"/>
          <a:ext cx="2975000" cy="770673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GB" baseline="0">
              <a:solidFill>
                <a:srgbClr val="FFFFFF"/>
              </a:solidFill>
              <a:latin typeface="Segoe UI"/>
              <a:ea typeface="+mn-ea"/>
              <a:cs typeface="+mn-cs"/>
            </a:rPr>
            <a:t>SPF</a:t>
          </a:r>
          <a:endParaRPr lang="en-GB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DFDCFEF4-75A0-4F72-9901-A2F51244A5E8}" type="parTrans" cxnId="{19C0FBD0-494E-4475-804F-B08F7100C698}">
      <dgm:prSet/>
      <dgm:spPr/>
      <dgm:t>
        <a:bodyPr/>
        <a:lstStyle/>
        <a:p>
          <a:endParaRPr lang="en-GB"/>
        </a:p>
      </dgm:t>
    </dgm:pt>
    <dgm:pt modelId="{2300FC94-1E71-4CF7-A27C-E87ADFB56B6F}" type="sibTrans" cxnId="{19C0FBD0-494E-4475-804F-B08F7100C698}">
      <dgm:prSet/>
      <dgm:spPr/>
      <dgm:t>
        <a:bodyPr/>
        <a:lstStyle/>
        <a:p>
          <a:endParaRPr lang="en-GB"/>
        </a:p>
      </dgm:t>
    </dgm:pt>
    <dgm:pt modelId="{DFD7BEE1-F6A8-44FC-AE14-B308DA5AA1BD}">
      <dgm:prSet/>
      <dgm:spPr>
        <a:xfrm rot="5400000">
          <a:off x="5311175" y="-2257940"/>
          <a:ext cx="61653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GB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v=spf1 ip4:1.2.5.5 ip4:8.2.7.4 ip4:7.3.2.2 ip4:5.5.1.8 include:_spf.salesforce.com include:spf.protection.outlook.com -all </a:t>
          </a:r>
          <a:endParaRPr lang="en-GB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gm:t>
    </dgm:pt>
    <dgm:pt modelId="{9F159CFB-D31D-48A1-9EA6-662D9A85FB5E}" type="parTrans" cxnId="{038E6A91-82C4-4EEF-8D7E-98E0596B6C98}">
      <dgm:prSet/>
      <dgm:spPr/>
      <dgm:t>
        <a:bodyPr/>
        <a:lstStyle/>
        <a:p>
          <a:endParaRPr lang="en-GB"/>
        </a:p>
      </dgm:t>
    </dgm:pt>
    <dgm:pt modelId="{05B5A799-CD75-4938-AAA5-DAEA1EFA9278}" type="sibTrans" cxnId="{038E6A91-82C4-4EEF-8D7E-98E0596B6C98}">
      <dgm:prSet/>
      <dgm:spPr/>
      <dgm:t>
        <a:bodyPr/>
        <a:lstStyle/>
        <a:p>
          <a:endParaRPr lang="en-GB"/>
        </a:p>
      </dgm:t>
    </dgm:pt>
    <dgm:pt modelId="{E4C3F2B6-56A7-4A67-B565-3EEA1688D634}">
      <dgm:prSet/>
      <dgm:spPr>
        <a:xfrm>
          <a:off x="0" y="810375"/>
          <a:ext cx="2975000" cy="770673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GB" baseline="0">
              <a:solidFill>
                <a:srgbClr val="FFFFFF"/>
              </a:solidFill>
              <a:latin typeface="Segoe UI"/>
              <a:ea typeface="+mn-ea"/>
              <a:cs typeface="+mn-cs"/>
            </a:rPr>
            <a:t>DKIM</a:t>
          </a:r>
          <a:endParaRPr lang="en-GB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4D0C8D78-E9E2-474D-A94B-FEA4C0CE99C5}" type="parTrans" cxnId="{F81274DD-9289-43F7-8715-14999D411185}">
      <dgm:prSet/>
      <dgm:spPr/>
      <dgm:t>
        <a:bodyPr/>
        <a:lstStyle/>
        <a:p>
          <a:endParaRPr lang="en-GB"/>
        </a:p>
      </dgm:t>
    </dgm:pt>
    <dgm:pt modelId="{BB249503-5502-40C2-A972-12FDC41FFCAD}" type="sibTrans" cxnId="{F81274DD-9289-43F7-8715-14999D411185}">
      <dgm:prSet/>
      <dgm:spPr/>
      <dgm:t>
        <a:bodyPr/>
        <a:lstStyle/>
        <a:p>
          <a:endParaRPr lang="en-GB"/>
        </a:p>
      </dgm:t>
    </dgm:pt>
    <dgm:pt modelId="{B0FC559F-0A06-48F7-B3EC-16E30B117627}">
      <dgm:prSet/>
      <dgm:spPr>
        <a:xfrm rot="5400000">
          <a:off x="5311175" y="-1448732"/>
          <a:ext cx="61653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GB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"v=DKIM1; p=MIGfMA0GDQEBgQCrZ6z … 6UvqP3QIDAQAB"</a:t>
          </a:r>
          <a:endParaRPr lang="en-GB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gm:t>
    </dgm:pt>
    <dgm:pt modelId="{86726C39-1A3D-43E1-94A5-7048B5ABBD45}" type="parTrans" cxnId="{079BFE81-0021-443B-AF1C-4E7E423548BE}">
      <dgm:prSet/>
      <dgm:spPr/>
      <dgm:t>
        <a:bodyPr/>
        <a:lstStyle/>
        <a:p>
          <a:endParaRPr lang="en-GB"/>
        </a:p>
      </dgm:t>
    </dgm:pt>
    <dgm:pt modelId="{DBA785AB-F8EE-4D4A-A057-D32D21A47BED}" type="sibTrans" cxnId="{079BFE81-0021-443B-AF1C-4E7E423548BE}">
      <dgm:prSet/>
      <dgm:spPr/>
      <dgm:t>
        <a:bodyPr/>
        <a:lstStyle/>
        <a:p>
          <a:endParaRPr lang="en-GB"/>
        </a:p>
      </dgm:t>
    </dgm:pt>
    <dgm:pt modelId="{EA68D878-F864-40C7-B138-573F3A180EE5}">
      <dgm:prSet/>
      <dgm:spPr>
        <a:xfrm>
          <a:off x="0" y="1619582"/>
          <a:ext cx="2975000" cy="770673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GB" baseline="0">
              <a:solidFill>
                <a:srgbClr val="FFFFFF"/>
              </a:solidFill>
              <a:latin typeface="Segoe UI"/>
              <a:ea typeface="+mn-ea"/>
              <a:cs typeface="+mn-cs"/>
            </a:rPr>
            <a:t>DMARC</a:t>
          </a:r>
          <a:endParaRPr lang="en-GB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9410B975-5295-4397-AFB7-8357A8AACB58}" type="parTrans" cxnId="{1CA1B9D6-F481-4B71-9163-FAFD5C027688}">
      <dgm:prSet/>
      <dgm:spPr/>
      <dgm:t>
        <a:bodyPr/>
        <a:lstStyle/>
        <a:p>
          <a:endParaRPr lang="en-GB"/>
        </a:p>
      </dgm:t>
    </dgm:pt>
    <dgm:pt modelId="{0B39408C-2865-426C-98C8-AD2302FA474F}" type="sibTrans" cxnId="{1CA1B9D6-F481-4B71-9163-FAFD5C027688}">
      <dgm:prSet/>
      <dgm:spPr/>
      <dgm:t>
        <a:bodyPr/>
        <a:lstStyle/>
        <a:p>
          <a:endParaRPr lang="en-GB"/>
        </a:p>
      </dgm:t>
    </dgm:pt>
    <dgm:pt modelId="{2BFDF17C-70AA-4881-82D9-5CEFADF2F007}">
      <dgm:prSet/>
      <dgm:spPr>
        <a:xfrm rot="5400000">
          <a:off x="5311175" y="-639525"/>
          <a:ext cx="61653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GB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v=DMARC1; p=reject; </a:t>
          </a:r>
          <a:r>
            <a:rPr lang="en-GB" baseline="0" err="1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rua</a:t>
          </a:r>
          <a:r>
            <a:rPr lang="en-GB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=mailto:dmarc@dmarc-aggregator.com; </a:t>
          </a:r>
          <a:r>
            <a:rPr lang="en-GB" baseline="0" err="1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ruf</a:t>
          </a:r>
          <a:r>
            <a:rPr lang="en-GB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=mailto:dmarc-ruf@dmarc-aggregator.com</a:t>
          </a:r>
          <a:endParaRPr lang="en-GB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gm:t>
    </dgm:pt>
    <dgm:pt modelId="{9696B7FE-2921-446C-BAC5-29D5F8F90166}" type="parTrans" cxnId="{7D142FE7-810E-465F-8091-0E4F08E2420C}">
      <dgm:prSet/>
      <dgm:spPr/>
      <dgm:t>
        <a:bodyPr/>
        <a:lstStyle/>
        <a:p>
          <a:endParaRPr lang="en-GB"/>
        </a:p>
      </dgm:t>
    </dgm:pt>
    <dgm:pt modelId="{10A6029D-145D-41B3-BB91-F75B1912115D}" type="sibTrans" cxnId="{7D142FE7-810E-465F-8091-0E4F08E2420C}">
      <dgm:prSet/>
      <dgm:spPr/>
      <dgm:t>
        <a:bodyPr/>
        <a:lstStyle/>
        <a:p>
          <a:endParaRPr lang="en-GB"/>
        </a:p>
      </dgm:t>
    </dgm:pt>
    <dgm:pt modelId="{850E6FD0-CB2D-448C-AF82-302B62913702}" type="pres">
      <dgm:prSet presAssocID="{E5D86A82-1B24-44E7-8E9E-39F721837A06}" presName="Name0" presStyleCnt="0">
        <dgm:presLayoutVars>
          <dgm:dir/>
          <dgm:animLvl val="lvl"/>
          <dgm:resizeHandles val="exact"/>
        </dgm:presLayoutVars>
      </dgm:prSet>
      <dgm:spPr/>
    </dgm:pt>
    <dgm:pt modelId="{24C241B8-7A2A-4761-9BEA-7EB25DDF55B7}" type="pres">
      <dgm:prSet presAssocID="{7BD69B1A-47C7-4829-912B-3FB41B4C710E}" presName="linNode" presStyleCnt="0"/>
      <dgm:spPr/>
    </dgm:pt>
    <dgm:pt modelId="{49A2CB40-B487-435A-A0D3-B94E44ADD787}" type="pres">
      <dgm:prSet presAssocID="{7BD69B1A-47C7-4829-912B-3FB41B4C710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DD77D03-0673-4C85-94D7-2FC387A101C2}" type="pres">
      <dgm:prSet presAssocID="{7BD69B1A-47C7-4829-912B-3FB41B4C710E}" presName="descendantText" presStyleLbl="alignAccFollowNode1" presStyleIdx="0" presStyleCnt="3">
        <dgm:presLayoutVars>
          <dgm:bulletEnabled val="1"/>
        </dgm:presLayoutVars>
      </dgm:prSet>
      <dgm:spPr/>
    </dgm:pt>
    <dgm:pt modelId="{E2A0D74A-4498-418E-A6D8-82949289AC03}" type="pres">
      <dgm:prSet presAssocID="{2300FC94-1E71-4CF7-A27C-E87ADFB56B6F}" presName="sp" presStyleCnt="0"/>
      <dgm:spPr/>
    </dgm:pt>
    <dgm:pt modelId="{82122FD8-990D-4419-8B5F-BCCF1FDC1073}" type="pres">
      <dgm:prSet presAssocID="{E4C3F2B6-56A7-4A67-B565-3EEA1688D634}" presName="linNode" presStyleCnt="0"/>
      <dgm:spPr/>
    </dgm:pt>
    <dgm:pt modelId="{B9D52F6D-CD71-4AB7-B149-E788BF1E4F85}" type="pres">
      <dgm:prSet presAssocID="{E4C3F2B6-56A7-4A67-B565-3EEA1688D63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08C934A2-21F1-45BE-8B62-BD7E7E226A09}" type="pres">
      <dgm:prSet presAssocID="{E4C3F2B6-56A7-4A67-B565-3EEA1688D634}" presName="descendantText" presStyleLbl="alignAccFollowNode1" presStyleIdx="1" presStyleCnt="3">
        <dgm:presLayoutVars>
          <dgm:bulletEnabled val="1"/>
        </dgm:presLayoutVars>
      </dgm:prSet>
      <dgm:spPr/>
    </dgm:pt>
    <dgm:pt modelId="{A11BA13C-AAFF-49BC-8BCB-B56B3D695E29}" type="pres">
      <dgm:prSet presAssocID="{BB249503-5502-40C2-A972-12FDC41FFCAD}" presName="sp" presStyleCnt="0"/>
      <dgm:spPr/>
    </dgm:pt>
    <dgm:pt modelId="{0F87547A-199D-4693-8D11-270D816C5B8A}" type="pres">
      <dgm:prSet presAssocID="{EA68D878-F864-40C7-B138-573F3A180EE5}" presName="linNode" presStyleCnt="0"/>
      <dgm:spPr/>
    </dgm:pt>
    <dgm:pt modelId="{8FE6C78E-BE77-40A6-A080-597F44B5C5F9}" type="pres">
      <dgm:prSet presAssocID="{EA68D878-F864-40C7-B138-573F3A180EE5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76B38A2-9768-48DE-AEB2-20035B079F17}" type="pres">
      <dgm:prSet presAssocID="{EA68D878-F864-40C7-B138-573F3A180EE5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3DAE833-6E7B-43DD-AF47-1C643D80E63E}" type="presOf" srcId="{2BFDF17C-70AA-4881-82D9-5CEFADF2F007}" destId="{B76B38A2-9768-48DE-AEB2-20035B079F17}" srcOrd="0" destOrd="0" presId="urn:microsoft.com/office/officeart/2005/8/layout/vList5"/>
    <dgm:cxn modelId="{45699067-C9DF-49D8-BC86-A939CEC70E96}" type="presOf" srcId="{E4C3F2B6-56A7-4A67-B565-3EEA1688D634}" destId="{B9D52F6D-CD71-4AB7-B149-E788BF1E4F85}" srcOrd="0" destOrd="0" presId="urn:microsoft.com/office/officeart/2005/8/layout/vList5"/>
    <dgm:cxn modelId="{7A25A24F-502F-4956-8704-1311D6F1ADB4}" type="presOf" srcId="{E5D86A82-1B24-44E7-8E9E-39F721837A06}" destId="{850E6FD0-CB2D-448C-AF82-302B62913702}" srcOrd="0" destOrd="0" presId="urn:microsoft.com/office/officeart/2005/8/layout/vList5"/>
    <dgm:cxn modelId="{95997B77-42A2-4ED8-8E61-015EE5AC3F84}" type="presOf" srcId="{7BD69B1A-47C7-4829-912B-3FB41B4C710E}" destId="{49A2CB40-B487-435A-A0D3-B94E44ADD787}" srcOrd="0" destOrd="0" presId="urn:microsoft.com/office/officeart/2005/8/layout/vList5"/>
    <dgm:cxn modelId="{9DF7F27F-710D-49EB-844C-1AA511363231}" type="presOf" srcId="{EA68D878-F864-40C7-B138-573F3A180EE5}" destId="{8FE6C78E-BE77-40A6-A080-597F44B5C5F9}" srcOrd="0" destOrd="0" presId="urn:microsoft.com/office/officeart/2005/8/layout/vList5"/>
    <dgm:cxn modelId="{57405F80-BD4C-42FC-95A0-F188C4309505}" type="presOf" srcId="{B0FC559F-0A06-48F7-B3EC-16E30B117627}" destId="{08C934A2-21F1-45BE-8B62-BD7E7E226A09}" srcOrd="0" destOrd="0" presId="urn:microsoft.com/office/officeart/2005/8/layout/vList5"/>
    <dgm:cxn modelId="{079BFE81-0021-443B-AF1C-4E7E423548BE}" srcId="{E4C3F2B6-56A7-4A67-B565-3EEA1688D634}" destId="{B0FC559F-0A06-48F7-B3EC-16E30B117627}" srcOrd="0" destOrd="0" parTransId="{86726C39-1A3D-43E1-94A5-7048B5ABBD45}" sibTransId="{DBA785AB-F8EE-4D4A-A057-D32D21A47BED}"/>
    <dgm:cxn modelId="{3AF4C882-AFE1-4D52-B9E5-771933719AF5}" type="presOf" srcId="{DFD7BEE1-F6A8-44FC-AE14-B308DA5AA1BD}" destId="{DDD77D03-0673-4C85-94D7-2FC387A101C2}" srcOrd="0" destOrd="0" presId="urn:microsoft.com/office/officeart/2005/8/layout/vList5"/>
    <dgm:cxn modelId="{038E6A91-82C4-4EEF-8D7E-98E0596B6C98}" srcId="{7BD69B1A-47C7-4829-912B-3FB41B4C710E}" destId="{DFD7BEE1-F6A8-44FC-AE14-B308DA5AA1BD}" srcOrd="0" destOrd="0" parTransId="{9F159CFB-D31D-48A1-9EA6-662D9A85FB5E}" sibTransId="{05B5A799-CD75-4938-AAA5-DAEA1EFA9278}"/>
    <dgm:cxn modelId="{19C0FBD0-494E-4475-804F-B08F7100C698}" srcId="{E5D86A82-1B24-44E7-8E9E-39F721837A06}" destId="{7BD69B1A-47C7-4829-912B-3FB41B4C710E}" srcOrd="0" destOrd="0" parTransId="{DFDCFEF4-75A0-4F72-9901-A2F51244A5E8}" sibTransId="{2300FC94-1E71-4CF7-A27C-E87ADFB56B6F}"/>
    <dgm:cxn modelId="{1CA1B9D6-F481-4B71-9163-FAFD5C027688}" srcId="{E5D86A82-1B24-44E7-8E9E-39F721837A06}" destId="{EA68D878-F864-40C7-B138-573F3A180EE5}" srcOrd="2" destOrd="0" parTransId="{9410B975-5295-4397-AFB7-8357A8AACB58}" sibTransId="{0B39408C-2865-426C-98C8-AD2302FA474F}"/>
    <dgm:cxn modelId="{F81274DD-9289-43F7-8715-14999D411185}" srcId="{E5D86A82-1B24-44E7-8E9E-39F721837A06}" destId="{E4C3F2B6-56A7-4A67-B565-3EEA1688D634}" srcOrd="1" destOrd="0" parTransId="{4D0C8D78-E9E2-474D-A94B-FEA4C0CE99C5}" sibTransId="{BB249503-5502-40C2-A972-12FDC41FFCAD}"/>
    <dgm:cxn modelId="{7D142FE7-810E-465F-8091-0E4F08E2420C}" srcId="{EA68D878-F864-40C7-B138-573F3A180EE5}" destId="{2BFDF17C-70AA-4881-82D9-5CEFADF2F007}" srcOrd="0" destOrd="0" parTransId="{9696B7FE-2921-446C-BAC5-29D5F8F90166}" sibTransId="{10A6029D-145D-41B3-BB91-F75B1912115D}"/>
    <dgm:cxn modelId="{21BB2EB7-F1D2-4A82-BD86-30C38993147D}" type="presParOf" srcId="{850E6FD0-CB2D-448C-AF82-302B62913702}" destId="{24C241B8-7A2A-4761-9BEA-7EB25DDF55B7}" srcOrd="0" destOrd="0" presId="urn:microsoft.com/office/officeart/2005/8/layout/vList5"/>
    <dgm:cxn modelId="{15DE0291-61A9-41E2-BB33-1E46443E56D8}" type="presParOf" srcId="{24C241B8-7A2A-4761-9BEA-7EB25DDF55B7}" destId="{49A2CB40-B487-435A-A0D3-B94E44ADD787}" srcOrd="0" destOrd="0" presId="urn:microsoft.com/office/officeart/2005/8/layout/vList5"/>
    <dgm:cxn modelId="{55B9474B-345D-404A-AD26-566CDF68308C}" type="presParOf" srcId="{24C241B8-7A2A-4761-9BEA-7EB25DDF55B7}" destId="{DDD77D03-0673-4C85-94D7-2FC387A101C2}" srcOrd="1" destOrd="0" presId="urn:microsoft.com/office/officeart/2005/8/layout/vList5"/>
    <dgm:cxn modelId="{13128AC2-DFD6-4A25-BC7A-9F10D6B87BC3}" type="presParOf" srcId="{850E6FD0-CB2D-448C-AF82-302B62913702}" destId="{E2A0D74A-4498-418E-A6D8-82949289AC03}" srcOrd="1" destOrd="0" presId="urn:microsoft.com/office/officeart/2005/8/layout/vList5"/>
    <dgm:cxn modelId="{EFD0A10C-60D9-4AD9-BB2F-4B991322B964}" type="presParOf" srcId="{850E6FD0-CB2D-448C-AF82-302B62913702}" destId="{82122FD8-990D-4419-8B5F-BCCF1FDC1073}" srcOrd="2" destOrd="0" presId="urn:microsoft.com/office/officeart/2005/8/layout/vList5"/>
    <dgm:cxn modelId="{41E7A499-2BE2-4049-80BF-AE3C83493B9D}" type="presParOf" srcId="{82122FD8-990D-4419-8B5F-BCCF1FDC1073}" destId="{B9D52F6D-CD71-4AB7-B149-E788BF1E4F85}" srcOrd="0" destOrd="0" presId="urn:microsoft.com/office/officeart/2005/8/layout/vList5"/>
    <dgm:cxn modelId="{A29191FE-DB89-40E5-862C-89C4E4D68E62}" type="presParOf" srcId="{82122FD8-990D-4419-8B5F-BCCF1FDC1073}" destId="{08C934A2-21F1-45BE-8B62-BD7E7E226A09}" srcOrd="1" destOrd="0" presId="urn:microsoft.com/office/officeart/2005/8/layout/vList5"/>
    <dgm:cxn modelId="{D4D86CBE-EC52-4946-92A0-AE7CC541E638}" type="presParOf" srcId="{850E6FD0-CB2D-448C-AF82-302B62913702}" destId="{A11BA13C-AAFF-49BC-8BCB-B56B3D695E29}" srcOrd="3" destOrd="0" presId="urn:microsoft.com/office/officeart/2005/8/layout/vList5"/>
    <dgm:cxn modelId="{325CD4E5-24E9-4BAA-922A-533FE384748A}" type="presParOf" srcId="{850E6FD0-CB2D-448C-AF82-302B62913702}" destId="{0F87547A-199D-4693-8D11-270D816C5B8A}" srcOrd="4" destOrd="0" presId="urn:microsoft.com/office/officeart/2005/8/layout/vList5"/>
    <dgm:cxn modelId="{3676FE26-3CCC-4B80-912F-F02C0B82B24A}" type="presParOf" srcId="{0F87547A-199D-4693-8D11-270D816C5B8A}" destId="{8FE6C78E-BE77-40A6-A080-597F44B5C5F9}" srcOrd="0" destOrd="0" presId="urn:microsoft.com/office/officeart/2005/8/layout/vList5"/>
    <dgm:cxn modelId="{E07FACF6-2844-427A-9592-B12D13056FB2}" type="presParOf" srcId="{0F87547A-199D-4693-8D11-270D816C5B8A}" destId="{B76B38A2-9768-48DE-AEB2-20035B079F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668653-9A84-4BE1-BECD-6AA1CD274864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710757-B8C3-4310-A729-B3977EC95B2B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Monitor</a:t>
          </a:r>
        </a:p>
      </dgm:t>
    </dgm:pt>
    <dgm:pt modelId="{9FD84BB2-F3C1-475D-86F5-E85C2A0B0405}" type="parTrans" cxnId="{5D7477C9-13CD-42AB-A2A3-D2D8EE65F03B}">
      <dgm:prSet/>
      <dgm:spPr/>
      <dgm:t>
        <a:bodyPr/>
        <a:lstStyle/>
        <a:p>
          <a:endParaRPr lang="en-US"/>
        </a:p>
      </dgm:t>
    </dgm:pt>
    <dgm:pt modelId="{20653653-0E48-44AD-852E-BA6A20CE85BD}" type="sibTrans" cxnId="{5D7477C9-13CD-42AB-A2A3-D2D8EE65F03B}">
      <dgm:prSet/>
      <dgm:spPr/>
      <dgm:t>
        <a:bodyPr/>
        <a:lstStyle/>
        <a:p>
          <a:endParaRPr lang="en-US"/>
        </a:p>
      </dgm:t>
    </dgm:pt>
    <dgm:pt modelId="{41DC7245-D7FB-4ED2-8E2C-FAFBA83C1DB5}">
      <dgm:prSet phldrT="[Text]"/>
      <dgm:spPr/>
      <dgm:t>
        <a:bodyPr/>
        <a:lstStyle/>
        <a:p>
          <a:r>
            <a:rPr lang="en-US" dirty="0"/>
            <a:t>Quarantine</a:t>
          </a:r>
        </a:p>
      </dgm:t>
    </dgm:pt>
    <dgm:pt modelId="{BB915664-99D7-4182-9A70-489A69BE78F5}" type="parTrans" cxnId="{13D65C24-EEE7-4B3B-BD75-94C2762B5CAB}">
      <dgm:prSet/>
      <dgm:spPr/>
      <dgm:t>
        <a:bodyPr/>
        <a:lstStyle/>
        <a:p>
          <a:endParaRPr lang="en-US"/>
        </a:p>
      </dgm:t>
    </dgm:pt>
    <dgm:pt modelId="{A0A40739-7163-4F04-9A31-CA16195C628D}" type="sibTrans" cxnId="{13D65C24-EEE7-4B3B-BD75-94C2762B5CAB}">
      <dgm:prSet/>
      <dgm:spPr/>
      <dgm:t>
        <a:bodyPr/>
        <a:lstStyle/>
        <a:p>
          <a:endParaRPr lang="en-US"/>
        </a:p>
      </dgm:t>
    </dgm:pt>
    <dgm:pt modelId="{1B834472-54D2-4368-AE1D-3556D70088E9}">
      <dgm:prSet phldrT="[Text]"/>
      <dgm:spPr/>
      <dgm:t>
        <a:bodyPr/>
        <a:lstStyle/>
        <a:p>
          <a:r>
            <a:rPr lang="en-US" dirty="0"/>
            <a:t>Reject</a:t>
          </a:r>
        </a:p>
      </dgm:t>
    </dgm:pt>
    <dgm:pt modelId="{EDCE43AB-97AD-4D5C-84ED-8C073B86B0F3}" type="parTrans" cxnId="{5A34D8E8-6419-4003-B889-06A850C07FB9}">
      <dgm:prSet/>
      <dgm:spPr/>
      <dgm:t>
        <a:bodyPr/>
        <a:lstStyle/>
        <a:p>
          <a:endParaRPr lang="en-US"/>
        </a:p>
      </dgm:t>
    </dgm:pt>
    <dgm:pt modelId="{76E9010F-E23F-44EE-BD6D-C1241BD2CCC1}" type="sibTrans" cxnId="{5A34D8E8-6419-4003-B889-06A850C07FB9}">
      <dgm:prSet/>
      <dgm:spPr/>
      <dgm:t>
        <a:bodyPr/>
        <a:lstStyle/>
        <a:p>
          <a:endParaRPr lang="en-US"/>
        </a:p>
      </dgm:t>
    </dgm:pt>
    <dgm:pt modelId="{6A41512D-435E-43EF-B523-278CF7EBB4E2}">
      <dgm:prSet phldrT="[Text]"/>
      <dgm:spPr/>
      <dgm:t>
        <a:bodyPr/>
        <a:lstStyle/>
        <a:p>
          <a:r>
            <a:rPr lang="en-US" dirty="0"/>
            <a:t>Evaluate</a:t>
          </a:r>
        </a:p>
      </dgm:t>
    </dgm:pt>
    <dgm:pt modelId="{E658C508-7E87-413B-BC38-5FC352373E7B}" type="parTrans" cxnId="{25029943-B49A-4062-8665-123BE89B7872}">
      <dgm:prSet/>
      <dgm:spPr/>
      <dgm:t>
        <a:bodyPr/>
        <a:lstStyle/>
        <a:p>
          <a:endParaRPr lang="en-US"/>
        </a:p>
      </dgm:t>
    </dgm:pt>
    <dgm:pt modelId="{4E9DB7F7-8370-47EC-BD52-4E115FAA8F58}" type="sibTrans" cxnId="{25029943-B49A-4062-8665-123BE89B7872}">
      <dgm:prSet/>
      <dgm:spPr/>
      <dgm:t>
        <a:bodyPr/>
        <a:lstStyle/>
        <a:p>
          <a:endParaRPr lang="en-US"/>
        </a:p>
      </dgm:t>
    </dgm:pt>
    <dgm:pt modelId="{4970326C-4C3D-4D95-9ED1-E4D907A4AB09}">
      <dgm:prSet/>
      <dgm:spPr/>
      <dgm:t>
        <a:bodyPr/>
        <a:lstStyle/>
        <a:p>
          <a:r>
            <a:rPr lang="en-US" dirty="0"/>
            <a:t>Evaluate</a:t>
          </a:r>
        </a:p>
      </dgm:t>
    </dgm:pt>
    <dgm:pt modelId="{FEB38981-4F7A-4F2C-8F1F-03ADF32A431F}" type="parTrans" cxnId="{B4F59178-4DCA-4044-80AD-27602FF8B7B1}">
      <dgm:prSet/>
      <dgm:spPr/>
      <dgm:t>
        <a:bodyPr/>
        <a:lstStyle/>
        <a:p>
          <a:endParaRPr lang="en-US"/>
        </a:p>
      </dgm:t>
    </dgm:pt>
    <dgm:pt modelId="{5DBC026F-78B3-4F21-B8B5-B5F524EB764F}" type="sibTrans" cxnId="{B4F59178-4DCA-4044-80AD-27602FF8B7B1}">
      <dgm:prSet/>
      <dgm:spPr/>
      <dgm:t>
        <a:bodyPr/>
        <a:lstStyle/>
        <a:p>
          <a:endParaRPr lang="en-US"/>
        </a:p>
      </dgm:t>
    </dgm:pt>
    <dgm:pt modelId="{34EEBA2F-8485-42D6-9BEE-0BFF05BF8271}">
      <dgm:prSet phldrT="[Text]"/>
      <dgm:spPr/>
      <dgm:t>
        <a:bodyPr/>
        <a:lstStyle/>
        <a:p>
          <a:r>
            <a:rPr lang="en-US" dirty="0"/>
            <a:t>Evaluate</a:t>
          </a:r>
        </a:p>
      </dgm:t>
    </dgm:pt>
    <dgm:pt modelId="{5E20BDC6-E97B-4882-A34D-E459B3BE3E03}" type="parTrans" cxnId="{0102C1C5-F171-4D2C-9FD7-6DE7BCCC1261}">
      <dgm:prSet/>
      <dgm:spPr/>
      <dgm:t>
        <a:bodyPr/>
        <a:lstStyle/>
        <a:p>
          <a:endParaRPr lang="en-US"/>
        </a:p>
      </dgm:t>
    </dgm:pt>
    <dgm:pt modelId="{12C966FE-D3DC-49B2-A236-0D15DF084932}" type="sibTrans" cxnId="{0102C1C5-F171-4D2C-9FD7-6DE7BCCC1261}">
      <dgm:prSet/>
      <dgm:spPr/>
      <dgm:t>
        <a:bodyPr/>
        <a:lstStyle/>
        <a:p>
          <a:endParaRPr lang="en-US"/>
        </a:p>
      </dgm:t>
    </dgm:pt>
    <dgm:pt modelId="{2031E379-4573-4992-A00C-9016AC1430DD}" type="pres">
      <dgm:prSet presAssocID="{99668653-9A84-4BE1-BECD-6AA1CD274864}" presName="Name0" presStyleCnt="0">
        <dgm:presLayoutVars>
          <dgm:dir/>
          <dgm:resizeHandles val="exact"/>
        </dgm:presLayoutVars>
      </dgm:prSet>
      <dgm:spPr/>
    </dgm:pt>
    <dgm:pt modelId="{031F2519-2ACF-4737-A674-68BCA2FF88BE}" type="pres">
      <dgm:prSet presAssocID="{99668653-9A84-4BE1-BECD-6AA1CD274864}" presName="cycle" presStyleCnt="0"/>
      <dgm:spPr/>
    </dgm:pt>
    <dgm:pt modelId="{E11DE717-8812-4352-9FCF-0BEBE918E6B0}" type="pres">
      <dgm:prSet presAssocID="{6A710757-B8C3-4310-A729-B3977EC95B2B}" presName="nodeFirstNode" presStyleLbl="node1" presStyleIdx="0" presStyleCnt="6">
        <dgm:presLayoutVars>
          <dgm:bulletEnabled val="1"/>
        </dgm:presLayoutVars>
      </dgm:prSet>
      <dgm:spPr/>
    </dgm:pt>
    <dgm:pt modelId="{EEE6DA42-1234-440F-9E2E-1C62D89457C3}" type="pres">
      <dgm:prSet presAssocID="{20653653-0E48-44AD-852E-BA6A20CE85BD}" presName="sibTransFirstNode" presStyleLbl="bgShp" presStyleIdx="0" presStyleCnt="1"/>
      <dgm:spPr/>
    </dgm:pt>
    <dgm:pt modelId="{7D5B36F7-F826-4B70-865A-24E8F2AFCB64}" type="pres">
      <dgm:prSet presAssocID="{4970326C-4C3D-4D95-9ED1-E4D907A4AB09}" presName="nodeFollowingNodes" presStyleLbl="node1" presStyleIdx="1" presStyleCnt="6" custScaleX="54551" custScaleY="55796">
        <dgm:presLayoutVars>
          <dgm:bulletEnabled val="1"/>
        </dgm:presLayoutVars>
      </dgm:prSet>
      <dgm:spPr/>
    </dgm:pt>
    <dgm:pt modelId="{E55B60E9-8EAC-4D60-9680-512DDD4174F3}" type="pres">
      <dgm:prSet presAssocID="{41DC7245-D7FB-4ED2-8E2C-FAFBA83C1DB5}" presName="nodeFollowingNodes" presStyleLbl="node1" presStyleIdx="2" presStyleCnt="6">
        <dgm:presLayoutVars>
          <dgm:bulletEnabled val="1"/>
        </dgm:presLayoutVars>
      </dgm:prSet>
      <dgm:spPr/>
    </dgm:pt>
    <dgm:pt modelId="{7944A33E-F68E-4E7D-8D36-C64A336733C2}" type="pres">
      <dgm:prSet presAssocID="{34EEBA2F-8485-42D6-9BEE-0BFF05BF8271}" presName="nodeFollowingNodes" presStyleLbl="node1" presStyleIdx="3" presStyleCnt="6" custScaleX="75431" custScaleY="51539">
        <dgm:presLayoutVars>
          <dgm:bulletEnabled val="1"/>
        </dgm:presLayoutVars>
      </dgm:prSet>
      <dgm:spPr/>
    </dgm:pt>
    <dgm:pt modelId="{3E8F2EC7-2A00-4A4A-B353-AF520CD0A27B}" type="pres">
      <dgm:prSet presAssocID="{1B834472-54D2-4368-AE1D-3556D70088E9}" presName="nodeFollowingNodes" presStyleLbl="node1" presStyleIdx="4" presStyleCnt="6">
        <dgm:presLayoutVars>
          <dgm:bulletEnabled val="1"/>
        </dgm:presLayoutVars>
      </dgm:prSet>
      <dgm:spPr/>
    </dgm:pt>
    <dgm:pt modelId="{C586C50B-8ACE-4EA0-9430-6BDCBD8340E4}" type="pres">
      <dgm:prSet presAssocID="{6A41512D-435E-43EF-B523-278CF7EBB4E2}" presName="nodeFollowingNodes" presStyleLbl="node1" presStyleIdx="5" presStyleCnt="6" custScaleX="61193" custScaleY="55796">
        <dgm:presLayoutVars>
          <dgm:bulletEnabled val="1"/>
        </dgm:presLayoutVars>
      </dgm:prSet>
      <dgm:spPr/>
    </dgm:pt>
  </dgm:ptLst>
  <dgm:cxnLst>
    <dgm:cxn modelId="{14E40C11-3BB5-4716-8AB9-D191BBAABD24}" type="presOf" srcId="{1B834472-54D2-4368-AE1D-3556D70088E9}" destId="{3E8F2EC7-2A00-4A4A-B353-AF520CD0A27B}" srcOrd="0" destOrd="0" presId="urn:microsoft.com/office/officeart/2005/8/layout/cycle3"/>
    <dgm:cxn modelId="{C0C16313-4F9A-44D1-8F1D-AA69D0503476}" type="presOf" srcId="{41DC7245-D7FB-4ED2-8E2C-FAFBA83C1DB5}" destId="{E55B60E9-8EAC-4D60-9680-512DDD4174F3}" srcOrd="0" destOrd="0" presId="urn:microsoft.com/office/officeart/2005/8/layout/cycle3"/>
    <dgm:cxn modelId="{05DF521F-8ED0-48BD-8A5C-4FE4A971F3F7}" type="presOf" srcId="{34EEBA2F-8485-42D6-9BEE-0BFF05BF8271}" destId="{7944A33E-F68E-4E7D-8D36-C64A336733C2}" srcOrd="0" destOrd="0" presId="urn:microsoft.com/office/officeart/2005/8/layout/cycle3"/>
    <dgm:cxn modelId="{13D65C24-EEE7-4B3B-BD75-94C2762B5CAB}" srcId="{99668653-9A84-4BE1-BECD-6AA1CD274864}" destId="{41DC7245-D7FB-4ED2-8E2C-FAFBA83C1DB5}" srcOrd="2" destOrd="0" parTransId="{BB915664-99D7-4182-9A70-489A69BE78F5}" sibTransId="{A0A40739-7163-4F04-9A31-CA16195C628D}"/>
    <dgm:cxn modelId="{25029943-B49A-4062-8665-123BE89B7872}" srcId="{99668653-9A84-4BE1-BECD-6AA1CD274864}" destId="{6A41512D-435E-43EF-B523-278CF7EBB4E2}" srcOrd="5" destOrd="0" parTransId="{E658C508-7E87-413B-BC38-5FC352373E7B}" sibTransId="{4E9DB7F7-8370-47EC-BD52-4E115FAA8F58}"/>
    <dgm:cxn modelId="{7FEE5F69-683F-4FE0-91E7-9D90E2C76B27}" type="presOf" srcId="{4970326C-4C3D-4D95-9ED1-E4D907A4AB09}" destId="{7D5B36F7-F826-4B70-865A-24E8F2AFCB64}" srcOrd="0" destOrd="0" presId="urn:microsoft.com/office/officeart/2005/8/layout/cycle3"/>
    <dgm:cxn modelId="{B4F59178-4DCA-4044-80AD-27602FF8B7B1}" srcId="{99668653-9A84-4BE1-BECD-6AA1CD274864}" destId="{4970326C-4C3D-4D95-9ED1-E4D907A4AB09}" srcOrd="1" destOrd="0" parTransId="{FEB38981-4F7A-4F2C-8F1F-03ADF32A431F}" sibTransId="{5DBC026F-78B3-4F21-B8B5-B5F524EB764F}"/>
    <dgm:cxn modelId="{42561159-FF13-4A94-9331-AA59A06FD73A}" type="presOf" srcId="{99668653-9A84-4BE1-BECD-6AA1CD274864}" destId="{2031E379-4573-4992-A00C-9016AC1430DD}" srcOrd="0" destOrd="0" presId="urn:microsoft.com/office/officeart/2005/8/layout/cycle3"/>
    <dgm:cxn modelId="{39805BC4-D93F-4500-914C-1B300C199780}" type="presOf" srcId="{6A710757-B8C3-4310-A729-B3977EC95B2B}" destId="{E11DE717-8812-4352-9FCF-0BEBE918E6B0}" srcOrd="0" destOrd="0" presId="urn:microsoft.com/office/officeart/2005/8/layout/cycle3"/>
    <dgm:cxn modelId="{0102C1C5-F171-4D2C-9FD7-6DE7BCCC1261}" srcId="{99668653-9A84-4BE1-BECD-6AA1CD274864}" destId="{34EEBA2F-8485-42D6-9BEE-0BFF05BF8271}" srcOrd="3" destOrd="0" parTransId="{5E20BDC6-E97B-4882-A34D-E459B3BE3E03}" sibTransId="{12C966FE-D3DC-49B2-A236-0D15DF084932}"/>
    <dgm:cxn modelId="{5D7477C9-13CD-42AB-A2A3-D2D8EE65F03B}" srcId="{99668653-9A84-4BE1-BECD-6AA1CD274864}" destId="{6A710757-B8C3-4310-A729-B3977EC95B2B}" srcOrd="0" destOrd="0" parTransId="{9FD84BB2-F3C1-475D-86F5-E85C2A0B0405}" sibTransId="{20653653-0E48-44AD-852E-BA6A20CE85BD}"/>
    <dgm:cxn modelId="{9DEB94DC-BBD8-487E-80AD-6A7DD384F285}" type="presOf" srcId="{20653653-0E48-44AD-852E-BA6A20CE85BD}" destId="{EEE6DA42-1234-440F-9E2E-1C62D89457C3}" srcOrd="0" destOrd="0" presId="urn:microsoft.com/office/officeart/2005/8/layout/cycle3"/>
    <dgm:cxn modelId="{5A34D8E8-6419-4003-B889-06A850C07FB9}" srcId="{99668653-9A84-4BE1-BECD-6AA1CD274864}" destId="{1B834472-54D2-4368-AE1D-3556D70088E9}" srcOrd="4" destOrd="0" parTransId="{EDCE43AB-97AD-4D5C-84ED-8C073B86B0F3}" sibTransId="{76E9010F-E23F-44EE-BD6D-C1241BD2CCC1}"/>
    <dgm:cxn modelId="{08339FFB-7EED-4264-A39F-ED25FD2BD710}" type="presOf" srcId="{6A41512D-435E-43EF-B523-278CF7EBB4E2}" destId="{C586C50B-8ACE-4EA0-9430-6BDCBD8340E4}" srcOrd="0" destOrd="0" presId="urn:microsoft.com/office/officeart/2005/8/layout/cycle3"/>
    <dgm:cxn modelId="{901A4556-F4E7-47E1-89B4-C002BD15C333}" type="presParOf" srcId="{2031E379-4573-4992-A00C-9016AC1430DD}" destId="{031F2519-2ACF-4737-A674-68BCA2FF88BE}" srcOrd="0" destOrd="0" presId="urn:microsoft.com/office/officeart/2005/8/layout/cycle3"/>
    <dgm:cxn modelId="{6D77699D-F8CA-4E60-89FE-986783160E61}" type="presParOf" srcId="{031F2519-2ACF-4737-A674-68BCA2FF88BE}" destId="{E11DE717-8812-4352-9FCF-0BEBE918E6B0}" srcOrd="0" destOrd="0" presId="urn:microsoft.com/office/officeart/2005/8/layout/cycle3"/>
    <dgm:cxn modelId="{C91A4991-9197-4D07-884A-B277D403EDB2}" type="presParOf" srcId="{031F2519-2ACF-4737-A674-68BCA2FF88BE}" destId="{EEE6DA42-1234-440F-9E2E-1C62D89457C3}" srcOrd="1" destOrd="0" presId="urn:microsoft.com/office/officeart/2005/8/layout/cycle3"/>
    <dgm:cxn modelId="{94F28AC8-A773-4BFC-B0F3-8BAB806CECA0}" type="presParOf" srcId="{031F2519-2ACF-4737-A674-68BCA2FF88BE}" destId="{7D5B36F7-F826-4B70-865A-24E8F2AFCB64}" srcOrd="2" destOrd="0" presId="urn:microsoft.com/office/officeart/2005/8/layout/cycle3"/>
    <dgm:cxn modelId="{CF1B20A4-7847-4AED-B04F-6581AE994ABA}" type="presParOf" srcId="{031F2519-2ACF-4737-A674-68BCA2FF88BE}" destId="{E55B60E9-8EAC-4D60-9680-512DDD4174F3}" srcOrd="3" destOrd="0" presId="urn:microsoft.com/office/officeart/2005/8/layout/cycle3"/>
    <dgm:cxn modelId="{682855E4-EA4D-41B9-BF73-1AFB24E870CA}" type="presParOf" srcId="{031F2519-2ACF-4737-A674-68BCA2FF88BE}" destId="{7944A33E-F68E-4E7D-8D36-C64A336733C2}" srcOrd="4" destOrd="0" presId="urn:microsoft.com/office/officeart/2005/8/layout/cycle3"/>
    <dgm:cxn modelId="{8CCB4753-6DE8-449C-9AB9-E543443CA566}" type="presParOf" srcId="{031F2519-2ACF-4737-A674-68BCA2FF88BE}" destId="{3E8F2EC7-2A00-4A4A-B353-AF520CD0A27B}" srcOrd="5" destOrd="0" presId="urn:microsoft.com/office/officeart/2005/8/layout/cycle3"/>
    <dgm:cxn modelId="{3CF2C76F-2510-40A9-9B21-382877410B4F}" type="presParOf" srcId="{031F2519-2ACF-4737-A674-68BCA2FF88BE}" destId="{C586C50B-8ACE-4EA0-9430-6BDCBD8340E4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FF532-7416-4016-B44C-A971E5A3273D}">
      <dsp:nvSpPr>
        <dsp:cNvPr id="0" name=""/>
        <dsp:cNvSpPr/>
      </dsp:nvSpPr>
      <dsp:spPr>
        <a:xfrm rot="5400000">
          <a:off x="5422670" y="-2398169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The fraudulent attempt to obtain sensitive information</a:t>
          </a:r>
        </a:p>
      </dsp:txBody>
      <dsp:txXfrm rot="-5400000">
        <a:off x="2975001" y="68711"/>
        <a:ext cx="5269678" cy="355127"/>
      </dsp:txXfrm>
    </dsp:sp>
    <dsp:sp modelId="{A9B571A0-5DBD-47CE-8449-E42FB1B53FF9}">
      <dsp:nvSpPr>
        <dsp:cNvPr id="0" name=""/>
        <dsp:cNvSpPr/>
      </dsp:nvSpPr>
      <dsp:spPr>
        <a:xfrm>
          <a:off x="0" y="306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baseline="0">
              <a:solidFill>
                <a:srgbClr val="FFFFFF"/>
              </a:solidFill>
              <a:latin typeface="Segoe UI"/>
              <a:ea typeface="+mn-ea"/>
              <a:cs typeface="+mn-cs"/>
            </a:rPr>
            <a:t>Phish</a:t>
          </a:r>
          <a:endParaRPr lang="en-GB" sz="2300" kern="120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24014" y="24320"/>
        <a:ext cx="2926972" cy="443908"/>
      </dsp:txXfrm>
    </dsp:sp>
    <dsp:sp modelId="{9E361BCC-90FA-47E2-8149-4ED9FC1508A4}">
      <dsp:nvSpPr>
        <dsp:cNvPr id="0" name=""/>
        <dsp:cNvSpPr/>
      </dsp:nvSpPr>
      <dsp:spPr>
        <a:xfrm rot="5400000">
          <a:off x="5422670" y="-1881635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b="0" i="0" kern="120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Creation of email messages with a forged sender address</a:t>
          </a:r>
          <a:endParaRPr lang="en-GB" sz="1500" kern="1200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sp:txBody>
      <dsp:txXfrm rot="-5400000">
        <a:off x="2975001" y="585245"/>
        <a:ext cx="5269678" cy="355127"/>
      </dsp:txXfrm>
    </dsp:sp>
    <dsp:sp modelId="{64C4A1FE-B6F0-454A-95DC-DAF6A245FFF7}">
      <dsp:nvSpPr>
        <dsp:cNvPr id="0" name=""/>
        <dsp:cNvSpPr/>
      </dsp:nvSpPr>
      <dsp:spPr>
        <a:xfrm>
          <a:off x="0" y="516840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baseline="0">
              <a:solidFill>
                <a:srgbClr val="FFFFFF"/>
              </a:solidFill>
              <a:latin typeface="Segoe UI"/>
              <a:ea typeface="+mn-ea"/>
              <a:cs typeface="+mn-cs"/>
            </a:rPr>
            <a:t>Spoofing</a:t>
          </a:r>
          <a:endParaRPr lang="en-GB" sz="2300" kern="120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24014" y="540854"/>
        <a:ext cx="2926972" cy="443908"/>
      </dsp:txXfrm>
    </dsp:sp>
    <dsp:sp modelId="{9BA34FC0-78D6-48BF-B19A-114C8BAC1CAC}">
      <dsp:nvSpPr>
        <dsp:cNvPr id="0" name=""/>
        <dsp:cNvSpPr/>
      </dsp:nvSpPr>
      <dsp:spPr>
        <a:xfrm rot="5400000">
          <a:off x="5422670" y="-1365102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Common technique in targeted phishing attacks </a:t>
          </a:r>
        </a:p>
      </dsp:txBody>
      <dsp:txXfrm rot="-5400000">
        <a:off x="2975001" y="1101778"/>
        <a:ext cx="5269678" cy="355127"/>
      </dsp:txXfrm>
    </dsp:sp>
    <dsp:sp modelId="{9FED2DC9-4758-4E7E-9778-E29483E56E04}">
      <dsp:nvSpPr>
        <dsp:cNvPr id="0" name=""/>
        <dsp:cNvSpPr/>
      </dsp:nvSpPr>
      <dsp:spPr>
        <a:xfrm>
          <a:off x="0" y="1033374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baseline="0">
              <a:solidFill>
                <a:srgbClr val="FFFFFF"/>
              </a:solidFill>
              <a:latin typeface="Segoe UI"/>
              <a:ea typeface="+mn-ea"/>
              <a:cs typeface="+mn-cs"/>
            </a:rPr>
            <a:t>Impersonation</a:t>
          </a:r>
          <a:endParaRPr lang="en-GB" sz="2300" kern="120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24014" y="1057388"/>
        <a:ext cx="2926972" cy="443908"/>
      </dsp:txXfrm>
    </dsp:sp>
    <dsp:sp modelId="{E7F9C4DD-D1C9-4245-9504-FB0370EB1547}">
      <dsp:nvSpPr>
        <dsp:cNvPr id="0" name=""/>
        <dsp:cNvSpPr/>
      </dsp:nvSpPr>
      <dsp:spPr>
        <a:xfrm rot="5400000">
          <a:off x="5422670" y="-848568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A way to prove the sender really is the sender</a:t>
          </a:r>
        </a:p>
      </dsp:txBody>
      <dsp:txXfrm rot="-5400000">
        <a:off x="2975001" y="1618312"/>
        <a:ext cx="5269678" cy="355127"/>
      </dsp:txXfrm>
    </dsp:sp>
    <dsp:sp modelId="{7298E4D1-4F36-455B-8476-2E73E61D0E27}">
      <dsp:nvSpPr>
        <dsp:cNvPr id="0" name=""/>
        <dsp:cNvSpPr/>
      </dsp:nvSpPr>
      <dsp:spPr>
        <a:xfrm>
          <a:off x="0" y="1549907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baseline="0">
              <a:solidFill>
                <a:srgbClr val="FFFFFF"/>
              </a:solidFill>
              <a:latin typeface="Segoe UI"/>
              <a:ea typeface="+mn-ea"/>
              <a:cs typeface="+mn-cs"/>
            </a:rPr>
            <a:t>Authentication</a:t>
          </a:r>
          <a:endParaRPr lang="en-GB" sz="2300" kern="120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24014" y="1573921"/>
        <a:ext cx="2926972" cy="443908"/>
      </dsp:txXfrm>
    </dsp:sp>
    <dsp:sp modelId="{6E8A5768-4B22-4AF3-8B06-F925B718747D}">
      <dsp:nvSpPr>
        <dsp:cNvPr id="0" name=""/>
        <dsp:cNvSpPr/>
      </dsp:nvSpPr>
      <dsp:spPr>
        <a:xfrm rot="5400000">
          <a:off x="5422670" y="-332035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Sender Policy Framework</a:t>
          </a:r>
          <a:endParaRPr lang="en-GB" sz="1500" kern="1200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sp:txBody>
      <dsp:txXfrm rot="-5400000">
        <a:off x="2975001" y="2134845"/>
        <a:ext cx="5269678" cy="355127"/>
      </dsp:txXfrm>
    </dsp:sp>
    <dsp:sp modelId="{B479A01A-7284-4F8A-9BE1-4D86E52B2677}">
      <dsp:nvSpPr>
        <dsp:cNvPr id="0" name=""/>
        <dsp:cNvSpPr/>
      </dsp:nvSpPr>
      <dsp:spPr>
        <a:xfrm>
          <a:off x="0" y="2066441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baseline="0">
              <a:solidFill>
                <a:srgbClr val="FFFFFF"/>
              </a:solidFill>
              <a:latin typeface="Segoe UI"/>
              <a:ea typeface="+mn-ea"/>
              <a:cs typeface="+mn-cs"/>
            </a:rPr>
            <a:t>SPF</a:t>
          </a:r>
          <a:endParaRPr lang="en-GB" sz="2300" kern="120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24014" y="2090455"/>
        <a:ext cx="2926972" cy="443908"/>
      </dsp:txXfrm>
    </dsp:sp>
    <dsp:sp modelId="{3847F968-C186-48EA-A3B0-7BF26CA6F040}">
      <dsp:nvSpPr>
        <dsp:cNvPr id="0" name=""/>
        <dsp:cNvSpPr/>
      </dsp:nvSpPr>
      <dsp:spPr>
        <a:xfrm rot="5400000">
          <a:off x="5422670" y="184498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DomainKeys Identified Mail</a:t>
          </a:r>
          <a:endParaRPr lang="en-GB" sz="1500" kern="1200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sp:txBody>
      <dsp:txXfrm rot="-5400000">
        <a:off x="2975001" y="2651379"/>
        <a:ext cx="5269678" cy="355127"/>
      </dsp:txXfrm>
    </dsp:sp>
    <dsp:sp modelId="{E82896A1-45AA-4E08-9F57-DB915B97B115}">
      <dsp:nvSpPr>
        <dsp:cNvPr id="0" name=""/>
        <dsp:cNvSpPr/>
      </dsp:nvSpPr>
      <dsp:spPr>
        <a:xfrm>
          <a:off x="0" y="2582974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baseline="0">
              <a:solidFill>
                <a:srgbClr val="FFFFFF"/>
              </a:solidFill>
              <a:latin typeface="Segoe UI"/>
              <a:ea typeface="+mn-ea"/>
              <a:cs typeface="+mn-cs"/>
            </a:rPr>
            <a:t>DKIM</a:t>
          </a:r>
          <a:endParaRPr lang="en-GB" sz="2300" kern="120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24014" y="2606988"/>
        <a:ext cx="2926972" cy="443908"/>
      </dsp:txXfrm>
    </dsp:sp>
    <dsp:sp modelId="{6CA2B741-8D0C-43B0-92F0-40EAF7A829AE}">
      <dsp:nvSpPr>
        <dsp:cNvPr id="0" name=""/>
        <dsp:cNvSpPr/>
      </dsp:nvSpPr>
      <dsp:spPr>
        <a:xfrm rot="5400000">
          <a:off x="5422670" y="701031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Domain Message Authentication Reporting &amp; Conformance</a:t>
          </a:r>
          <a:endParaRPr lang="en-GB" sz="1500" kern="1200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sp:txBody>
      <dsp:txXfrm rot="-5400000">
        <a:off x="2975001" y="3167912"/>
        <a:ext cx="5269678" cy="355127"/>
      </dsp:txXfrm>
    </dsp:sp>
    <dsp:sp modelId="{930B488B-2D34-44FA-9F58-072186DE6B00}">
      <dsp:nvSpPr>
        <dsp:cNvPr id="0" name=""/>
        <dsp:cNvSpPr/>
      </dsp:nvSpPr>
      <dsp:spPr>
        <a:xfrm>
          <a:off x="0" y="3099508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baseline="0">
              <a:solidFill>
                <a:srgbClr val="FFFFFF"/>
              </a:solidFill>
              <a:latin typeface="Segoe UI"/>
              <a:ea typeface="+mn-ea"/>
              <a:cs typeface="+mn-cs"/>
            </a:rPr>
            <a:t>DMARC</a:t>
          </a:r>
          <a:endParaRPr lang="en-GB" sz="2300" kern="120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24014" y="3123522"/>
        <a:ext cx="2926972" cy="4439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D77D03-0673-4C85-94D7-2FC387A101C2}">
      <dsp:nvSpPr>
        <dsp:cNvPr id="0" name=""/>
        <dsp:cNvSpPr/>
      </dsp:nvSpPr>
      <dsp:spPr>
        <a:xfrm rot="5400000">
          <a:off x="5311175" y="-2257940"/>
          <a:ext cx="61653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v=spf1 ip4:1.2.5.5 ip4:8.2.7.4 ip4:7.3.2.2 ip4:5.5.1.8 include:_spf.salesforce.com include:spf.protection.outlook.com -all </a:t>
          </a:r>
          <a:endParaRPr lang="en-GB" sz="1300" kern="1200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sp:txBody>
      <dsp:txXfrm rot="-5400000">
        <a:off x="2975001" y="108331"/>
        <a:ext cx="5258792" cy="556345"/>
      </dsp:txXfrm>
    </dsp:sp>
    <dsp:sp modelId="{49A2CB40-B487-435A-A0D3-B94E44ADD787}">
      <dsp:nvSpPr>
        <dsp:cNvPr id="0" name=""/>
        <dsp:cNvSpPr/>
      </dsp:nvSpPr>
      <dsp:spPr>
        <a:xfrm>
          <a:off x="0" y="1167"/>
          <a:ext cx="2975000" cy="770673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baseline="0">
              <a:solidFill>
                <a:srgbClr val="FFFFFF"/>
              </a:solidFill>
              <a:latin typeface="Segoe UI"/>
              <a:ea typeface="+mn-ea"/>
              <a:cs typeface="+mn-cs"/>
            </a:rPr>
            <a:t>SPF</a:t>
          </a:r>
          <a:endParaRPr lang="en-GB" sz="3600" kern="120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37621" y="38788"/>
        <a:ext cx="2899758" cy="695431"/>
      </dsp:txXfrm>
    </dsp:sp>
    <dsp:sp modelId="{08C934A2-21F1-45BE-8B62-BD7E7E226A09}">
      <dsp:nvSpPr>
        <dsp:cNvPr id="0" name=""/>
        <dsp:cNvSpPr/>
      </dsp:nvSpPr>
      <dsp:spPr>
        <a:xfrm rot="5400000">
          <a:off x="5311175" y="-1448732"/>
          <a:ext cx="61653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"v=DKIM1; p=MIGfMA0GDQEBgQCrZ6z … 6UvqP3QIDAQAB"</a:t>
          </a:r>
          <a:endParaRPr lang="en-GB" sz="1300" kern="1200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sp:txBody>
      <dsp:txXfrm rot="-5400000">
        <a:off x="2975001" y="917539"/>
        <a:ext cx="5258792" cy="556345"/>
      </dsp:txXfrm>
    </dsp:sp>
    <dsp:sp modelId="{B9D52F6D-CD71-4AB7-B149-E788BF1E4F85}">
      <dsp:nvSpPr>
        <dsp:cNvPr id="0" name=""/>
        <dsp:cNvSpPr/>
      </dsp:nvSpPr>
      <dsp:spPr>
        <a:xfrm>
          <a:off x="0" y="810375"/>
          <a:ext cx="2975000" cy="770673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baseline="0">
              <a:solidFill>
                <a:srgbClr val="FFFFFF"/>
              </a:solidFill>
              <a:latin typeface="Segoe UI"/>
              <a:ea typeface="+mn-ea"/>
              <a:cs typeface="+mn-cs"/>
            </a:rPr>
            <a:t>DKIM</a:t>
          </a:r>
          <a:endParaRPr lang="en-GB" sz="3600" kern="120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37621" y="847996"/>
        <a:ext cx="2899758" cy="695431"/>
      </dsp:txXfrm>
    </dsp:sp>
    <dsp:sp modelId="{B76B38A2-9768-48DE-AEB2-20035B079F17}">
      <dsp:nvSpPr>
        <dsp:cNvPr id="0" name=""/>
        <dsp:cNvSpPr/>
      </dsp:nvSpPr>
      <dsp:spPr>
        <a:xfrm rot="5400000">
          <a:off x="5311175" y="-639525"/>
          <a:ext cx="61653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v=DMARC1; p=reject; </a:t>
          </a:r>
          <a:r>
            <a:rPr lang="en-GB" sz="1300" kern="1200" baseline="0" err="1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rua</a:t>
          </a:r>
          <a:r>
            <a:rPr lang="en-GB" sz="1300" kern="1200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=mailto:dmarc@dmarc-aggregator.com; </a:t>
          </a:r>
          <a:r>
            <a:rPr lang="en-GB" sz="1300" kern="1200" baseline="0" err="1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ruf</a:t>
          </a:r>
          <a:r>
            <a:rPr lang="en-GB" sz="1300" kern="1200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=mailto:dmarc-ruf@dmarc-aggregator.com</a:t>
          </a:r>
          <a:endParaRPr lang="en-GB" sz="1300" kern="1200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sp:txBody>
      <dsp:txXfrm rot="-5400000">
        <a:off x="2975001" y="1726746"/>
        <a:ext cx="5258792" cy="556345"/>
      </dsp:txXfrm>
    </dsp:sp>
    <dsp:sp modelId="{8FE6C78E-BE77-40A6-A080-597F44B5C5F9}">
      <dsp:nvSpPr>
        <dsp:cNvPr id="0" name=""/>
        <dsp:cNvSpPr/>
      </dsp:nvSpPr>
      <dsp:spPr>
        <a:xfrm>
          <a:off x="0" y="1619582"/>
          <a:ext cx="2975000" cy="770673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baseline="0">
              <a:solidFill>
                <a:srgbClr val="FFFFFF"/>
              </a:solidFill>
              <a:latin typeface="Segoe UI"/>
              <a:ea typeface="+mn-ea"/>
              <a:cs typeface="+mn-cs"/>
            </a:rPr>
            <a:t>DMARC</a:t>
          </a:r>
          <a:endParaRPr lang="en-GB" sz="3600" kern="120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37621" y="1657203"/>
        <a:ext cx="2899758" cy="6954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6DA42-1234-440F-9E2E-1C62D89457C3}">
      <dsp:nvSpPr>
        <dsp:cNvPr id="0" name=""/>
        <dsp:cNvSpPr/>
      </dsp:nvSpPr>
      <dsp:spPr>
        <a:xfrm>
          <a:off x="1013412" y="88707"/>
          <a:ext cx="4069174" cy="4069174"/>
        </a:xfrm>
        <a:prstGeom prst="circularArrow">
          <a:avLst>
            <a:gd name="adj1" fmla="val 5274"/>
            <a:gd name="adj2" fmla="val 312630"/>
            <a:gd name="adj3" fmla="val 14264564"/>
            <a:gd name="adj4" fmla="val 17105730"/>
            <a:gd name="adj5" fmla="val 547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DE717-8812-4352-9FCF-0BEBE918E6B0}">
      <dsp:nvSpPr>
        <dsp:cNvPr id="0" name=""/>
        <dsp:cNvSpPr/>
      </dsp:nvSpPr>
      <dsp:spPr>
        <a:xfrm>
          <a:off x="2290464" y="94228"/>
          <a:ext cx="1515070" cy="75753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Monitor</a:t>
          </a:r>
        </a:p>
      </dsp:txBody>
      <dsp:txXfrm>
        <a:off x="2327444" y="131208"/>
        <a:ext cx="1441110" cy="683575"/>
      </dsp:txXfrm>
    </dsp:sp>
    <dsp:sp modelId="{7D5B36F7-F826-4B70-865A-24E8F2AFCB64}">
      <dsp:nvSpPr>
        <dsp:cNvPr id="0" name=""/>
        <dsp:cNvSpPr/>
      </dsp:nvSpPr>
      <dsp:spPr>
        <a:xfrm>
          <a:off x="4064375" y="1087049"/>
          <a:ext cx="826486" cy="4226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</a:t>
          </a:r>
        </a:p>
      </dsp:txBody>
      <dsp:txXfrm>
        <a:off x="4085008" y="1107682"/>
        <a:ext cx="785220" cy="381408"/>
      </dsp:txXfrm>
    </dsp:sp>
    <dsp:sp modelId="{E55B60E9-8EAC-4D60-9680-512DDD4174F3}">
      <dsp:nvSpPr>
        <dsp:cNvPr id="0" name=""/>
        <dsp:cNvSpPr/>
      </dsp:nvSpPr>
      <dsp:spPr>
        <a:xfrm>
          <a:off x="3720082" y="2570400"/>
          <a:ext cx="1515070" cy="757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Quarantine</a:t>
          </a:r>
        </a:p>
      </dsp:txBody>
      <dsp:txXfrm>
        <a:off x="3757062" y="2607380"/>
        <a:ext cx="1441110" cy="683575"/>
      </dsp:txXfrm>
    </dsp:sp>
    <dsp:sp modelId="{7944A33E-F68E-4E7D-8D36-C64A336733C2}">
      <dsp:nvSpPr>
        <dsp:cNvPr id="0" name=""/>
        <dsp:cNvSpPr/>
      </dsp:nvSpPr>
      <dsp:spPr>
        <a:xfrm>
          <a:off x="2476583" y="3579345"/>
          <a:ext cx="1142832" cy="3904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</a:t>
          </a:r>
        </a:p>
      </dsp:txBody>
      <dsp:txXfrm>
        <a:off x="2495642" y="3598404"/>
        <a:ext cx="1104714" cy="352308"/>
      </dsp:txXfrm>
    </dsp:sp>
    <dsp:sp modelId="{3E8F2EC7-2A00-4A4A-B353-AF520CD0A27B}">
      <dsp:nvSpPr>
        <dsp:cNvPr id="0" name=""/>
        <dsp:cNvSpPr/>
      </dsp:nvSpPr>
      <dsp:spPr>
        <a:xfrm>
          <a:off x="860846" y="2570400"/>
          <a:ext cx="1515070" cy="757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Reject</a:t>
          </a:r>
        </a:p>
      </dsp:txBody>
      <dsp:txXfrm>
        <a:off x="897826" y="2607380"/>
        <a:ext cx="1441110" cy="683575"/>
      </dsp:txXfrm>
    </dsp:sp>
    <dsp:sp modelId="{C586C50B-8ACE-4EA0-9430-6BDCBD8340E4}">
      <dsp:nvSpPr>
        <dsp:cNvPr id="0" name=""/>
        <dsp:cNvSpPr/>
      </dsp:nvSpPr>
      <dsp:spPr>
        <a:xfrm>
          <a:off x="1154823" y="1087049"/>
          <a:ext cx="927116" cy="4226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</a:t>
          </a:r>
        </a:p>
      </dsp:txBody>
      <dsp:txXfrm>
        <a:off x="1175456" y="1107682"/>
        <a:ext cx="885850" cy="381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3/15/2019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3/15/2019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5507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2428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97264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4036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82694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0038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6967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688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3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45852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50874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6A4F-D1C7-4F5E-909C-B867FD3704D5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3/15/2019 11:33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60C2A8-7777-445B-BB07-31A2966216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9B191979-B0F5-413E-9F15-720651944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67645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560"/>
            <a:ext cx="1024830" cy="21945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19783" y="877824"/>
            <a:ext cx="8703468" cy="404541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6533109" y="1328738"/>
            <a:ext cx="2610892" cy="314706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350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4343609" y="2306188"/>
            <a:ext cx="1741115" cy="1054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880645" y="2387814"/>
            <a:ext cx="2034230" cy="10254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9694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1934736"/>
            <a:ext cx="2826674" cy="415499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1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1" y="2651656"/>
            <a:ext cx="2826975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8264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2236228"/>
            <a:ext cx="2827106" cy="646331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1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35661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4917"/>
            <a:ext cx="4800600" cy="373949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912" y="2982990"/>
            <a:ext cx="48006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260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151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356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4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1077517"/>
            <a:ext cx="8263890" cy="1431161"/>
          </a:xfrm>
        </p:spPr>
        <p:txBody>
          <a:bodyPr/>
          <a:lstStyle>
            <a:lvl1pPr marL="0" indent="0">
              <a:buNone/>
              <a:defRPr sz="21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91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455" indent="0">
              <a:buNone/>
              <a:defRPr sz="15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922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248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7536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438150" y="4620988"/>
            <a:ext cx="3361593" cy="807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699218" eaLnBrk="0" hangingPunct="0"/>
            <a:r>
              <a:rPr lang="en-US" sz="52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83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438150" y="1077516"/>
            <a:ext cx="8264129" cy="1661993"/>
          </a:xfrm>
        </p:spPr>
        <p:txBody>
          <a:bodyPr>
            <a:spAutoFit/>
          </a:bodyPr>
          <a:lstStyle>
            <a:lvl1pPr>
              <a:defRPr sz="2700">
                <a:latin typeface="+mn-lt"/>
              </a:defRPr>
            </a:lvl1pPr>
            <a:lvl2pPr>
              <a:defRPr sz="21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3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701779"/>
            <a:ext cx="9144001" cy="441722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2775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70328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560"/>
            <a:ext cx="1024830" cy="21945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19783" y="877824"/>
            <a:ext cx="8703468" cy="404541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6533109" y="1328738"/>
            <a:ext cx="2610892" cy="314706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350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4343609" y="2306188"/>
            <a:ext cx="1741115" cy="1054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880645" y="2387814"/>
            <a:ext cx="2034230" cy="10254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324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7" y="2234654"/>
            <a:ext cx="4457700" cy="415499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1" y="2971800"/>
            <a:ext cx="44577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8318" y="439342"/>
            <a:ext cx="2018723" cy="20774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5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497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7" y="2234654"/>
            <a:ext cx="4457700" cy="415499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1" y="2971800"/>
            <a:ext cx="44577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8318" y="439342"/>
            <a:ext cx="2018723" cy="20774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5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373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317990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97945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52282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2436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47600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475060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33830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42900"/>
            <a:ext cx="4131314" cy="295466"/>
          </a:xfrm>
        </p:spPr>
        <p:txBody>
          <a:bodyPr tIns="64008"/>
          <a:lstStyle>
            <a:lvl1pPr>
              <a:defRPr sz="15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09731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1934736"/>
            <a:ext cx="2826674" cy="415499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1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1" y="2651656"/>
            <a:ext cx="2826975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31468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2236228"/>
            <a:ext cx="2827106" cy="646331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1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857056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184546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4917"/>
            <a:ext cx="4800600" cy="373949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912" y="2982990"/>
            <a:ext cx="48006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188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95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363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9351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1077517"/>
            <a:ext cx="8263890" cy="1431161"/>
          </a:xfrm>
        </p:spPr>
        <p:txBody>
          <a:bodyPr/>
          <a:lstStyle>
            <a:lvl1pPr marL="0" indent="0">
              <a:buNone/>
              <a:defRPr sz="21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91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455" indent="0">
              <a:buNone/>
              <a:defRPr sz="15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922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248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61971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438150" y="4620988"/>
            <a:ext cx="3361593" cy="807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699218" eaLnBrk="0" hangingPunct="0"/>
            <a:r>
              <a:rPr lang="en-US" sz="52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18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438150" y="1077516"/>
            <a:ext cx="8264129" cy="1661993"/>
          </a:xfrm>
        </p:spPr>
        <p:txBody>
          <a:bodyPr>
            <a:spAutoFit/>
          </a:bodyPr>
          <a:lstStyle>
            <a:lvl1pPr>
              <a:defRPr sz="2700">
                <a:latin typeface="+mn-lt"/>
              </a:defRPr>
            </a:lvl1pPr>
            <a:lvl2pPr>
              <a:defRPr sz="21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3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701779"/>
            <a:ext cx="9144001" cy="441722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2775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5451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324F-ED8B-418F-9663-34D854A2A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89354-50BE-4F26-BBD7-89DF69DE6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F2E72-2EEE-481F-834C-DBD22FE63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314-1946-48CD-9747-18805A666E7C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42CC1-76BA-4CDA-829A-D26C6EE7B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F4CBF-22CC-443F-9474-2B54D6027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735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1221-A47E-4C71-BF74-2004FF457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9B901-2401-41A6-8304-7EB898676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8B02-566C-4990-BEDE-29D7359E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314-1946-48CD-9747-18805A666E7C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96662-4372-42B2-B571-4257C7D8E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1F36B-DF13-46FE-8527-DFAE6108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989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79D85-B733-4DB9-A9ED-21C57AD22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7D2BE-2736-49CD-91AE-D5D1F0F06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5F7E8-FAE0-45ED-B3F3-144052D5F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314-1946-48CD-9747-18805A666E7C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7F08A-B283-4D43-BD87-8065B811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0122-B70C-4F1C-8F18-64F6B0D35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7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35894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31FD8-71AD-4C99-AA57-5C34A0D3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E6126-24DE-424F-B710-97CDD6BCA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B0DEB-C56D-48D5-B4D0-851F57AF7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071BD-327C-42F2-B219-19365C6D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314-1946-48CD-9747-18805A666E7C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A8623-72FD-4F8F-AC70-F77BF34EB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FC566-0FF5-4D07-898F-9F994506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347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4BF3-146A-41CD-9EF0-8B61E1A6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C19D1-CC39-4F32-9897-89565D8BD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EFFFA-4897-49A4-9618-18F882CAA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12D0B8-5A8B-4AFE-A6C8-08FB4AE8A4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E6A78F-B380-4DE5-8849-B2CB8EB83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53C15-965E-4B13-81C7-0525F11B5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314-1946-48CD-9747-18805A666E7C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B9365B-5664-4DA7-9771-BCEEED52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CE771-87B7-4BAC-A804-66521109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688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95583-6584-4001-B646-C03F73CD7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C87C10-9F74-4258-B4D2-3AFD04AB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314-1946-48CD-9747-18805A666E7C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3BD31D-F5BB-4DA7-84C1-8E47AB96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40350-B0CC-46C9-8548-C398F3690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232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1CCAF2-B8DE-40F0-B522-C4B9D967B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314-1946-48CD-9747-18805A666E7C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78CA9-1A62-472C-A8C6-6D441268A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81E81-798C-4AB8-9228-A3E750AEB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821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8562-CF47-44E0-BBCE-D6D2A7D3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FC0C0-6E90-4CE8-B89B-D07C48482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B6EC6-DA04-4182-BD77-A032B43FF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72A15-FD13-4BFA-B9C3-A3E13FC4D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314-1946-48CD-9747-18805A666E7C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3B3494-7850-4CFE-B879-8602825C5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370B7-ADC8-4BA1-A96D-D1E11730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509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A10F2-D457-419B-8891-26B34D15E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AC7C97-ECEA-4C18-9498-92F669839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F76BC-D27B-4246-9691-5732299D9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28A9B5-D453-449B-9A6B-BE2F3ED8C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314-1946-48CD-9747-18805A666E7C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4DC16-7B6B-448D-BDEC-9B42C0898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5C949-36B3-41B7-AD81-DE9EC1290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455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9E78-482D-4F16-AB34-1923F863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C038B-4BE6-4978-ADF9-98E171291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C62CA-9C63-479B-BA58-C1179EFBF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314-1946-48CD-9747-18805A666E7C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D6EAB-2195-444B-B896-4B535CCEA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7E5EB-BF1E-44B9-A9E5-7269106A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47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C90B6D-A2F8-47EF-87EC-BBF988BA4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3E408-1E20-4456-8AC8-3B3736E16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A7B1C-068F-4544-B4EC-82DE3B00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314-1946-48CD-9747-18805A666E7C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75DA8-2297-48F9-B28F-2E142DB3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25E3E-5460-4C93-BA95-53995575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52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AF4754-F11E-4E8F-BBFA-9E489F861B0D}"/>
              </a:ext>
            </a:extLst>
          </p:cNvPr>
          <p:cNvSpPr txBox="1"/>
          <p:nvPr userDrawn="1"/>
        </p:nvSpPr>
        <p:spPr bwMode="black">
          <a:xfrm>
            <a:off x="3300402" y="4926092"/>
            <a:ext cx="2543197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b="0" spc="113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0512606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gre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459576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6663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2436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141812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7361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651312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42900"/>
            <a:ext cx="4131314" cy="295466"/>
          </a:xfrm>
        </p:spPr>
        <p:txBody>
          <a:bodyPr tIns="64008"/>
          <a:lstStyle>
            <a:lvl1pPr>
              <a:defRPr sz="15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33484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966741" y="2206983"/>
            <a:ext cx="5143500" cy="729534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76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1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966741" y="2206983"/>
            <a:ext cx="5143500" cy="729534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26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1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09B9BB-FFEA-4E67-9D62-83694E9FA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2D655-2BAD-4BD0-B088-7AB517967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20AB4-0C6B-45C3-8F95-606B8E708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CE314-1946-48CD-9747-18805A666E7C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12E15-D756-43BA-A961-50EDC7283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BE295-9326-4A33-9320-870720A4C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6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://www.ailogica.com/packages/ecommerce-website-for-sale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technet.microsoft.com/Harvest-DMARC-items-for-9c0d911a" TargetMode="External"/><Relationship Id="rId2" Type="http://schemas.openxmlformats.org/officeDocument/2006/relationships/hyperlink" Target="https://dmarc.postmarkapp.com/" TargetMode="Externa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://www.dmarcian.com/" TargetMode="External"/><Relationship Id="rId5" Type="http://schemas.openxmlformats.org/officeDocument/2006/relationships/hyperlink" Target="https://mxtoolbox.com/dmarcsetup" TargetMode="External"/><Relationship Id="rId4" Type="http://schemas.openxmlformats.org/officeDocument/2006/relationships/hyperlink" Target="https://www.dmarcanalyzer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uskyillusions.com/niche-niche-question/man-with-question-04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9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6610" y="373761"/>
            <a:ext cx="7426997" cy="4395978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50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5" name="Undertitel 4">
            <a:extLst>
              <a:ext uri="{FF2B5EF4-FFF2-40B4-BE49-F238E27FC236}">
                <a16:creationId xmlns:a16="http://schemas.microsoft.com/office/drawing/2014/main" id="{2F04032C-4A64-4B13-8732-D3BAA52D6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371850"/>
            <a:ext cx="6858000" cy="571500"/>
          </a:xfrm>
        </p:spPr>
        <p:txBody>
          <a:bodyPr>
            <a:normAutofit/>
          </a:bodyPr>
          <a:lstStyle/>
          <a:p>
            <a:r>
              <a:rPr lang="da-DK" sz="1300"/>
              <a:t>Peter Schmidt (MVP, MCM)</a:t>
            </a:r>
          </a:p>
          <a:p>
            <a:r>
              <a:rPr lang="da-DK" sz="1300"/>
              <a:t>@petsch</a:t>
            </a:r>
          </a:p>
          <a:p>
            <a:endParaRPr lang="da-DK" sz="1300"/>
          </a:p>
        </p:txBody>
      </p:sp>
      <p:sp>
        <p:nvSpPr>
          <p:cNvPr id="51" name="Rectangle 14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85950"/>
            <a:ext cx="9144000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8E9CC20-B58C-46D2-B912-EDD2CD47F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82403"/>
            <a:ext cx="6858000" cy="1035891"/>
          </a:xfrm>
        </p:spPr>
        <p:txBody>
          <a:bodyPr anchor="ctr">
            <a:normAutofit/>
          </a:bodyPr>
          <a:lstStyle/>
          <a:p>
            <a:r>
              <a:rPr lang="da-DK" sz="3600" b="1" dirty="0" err="1">
                <a:solidFill>
                  <a:schemeClr val="bg2"/>
                </a:solidFill>
              </a:rPr>
              <a:t>Don’t</a:t>
            </a:r>
            <a:r>
              <a:rPr lang="da-DK" sz="3600" b="1" dirty="0">
                <a:solidFill>
                  <a:schemeClr val="bg2"/>
                </a:solidFill>
              </a:rPr>
              <a:t> </a:t>
            </a:r>
            <a:r>
              <a:rPr lang="da-DK" sz="3600" b="1" dirty="0" err="1">
                <a:solidFill>
                  <a:schemeClr val="bg2"/>
                </a:solidFill>
              </a:rPr>
              <a:t>Get</a:t>
            </a:r>
            <a:r>
              <a:rPr lang="da-DK" sz="3600" b="1" dirty="0">
                <a:solidFill>
                  <a:schemeClr val="bg2"/>
                </a:solidFill>
              </a:rPr>
              <a:t> </a:t>
            </a:r>
            <a:r>
              <a:rPr lang="da-DK" sz="3600" b="1" dirty="0" err="1">
                <a:solidFill>
                  <a:schemeClr val="bg2"/>
                </a:solidFill>
              </a:rPr>
              <a:t>Phished</a:t>
            </a:r>
            <a:r>
              <a:rPr lang="da-DK" sz="3600" b="1" dirty="0">
                <a:solidFill>
                  <a:schemeClr val="bg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96941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DEDBD-51A7-4DE6-A160-6CD3593A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Sender Policy Framework (SPF)</a:t>
            </a:r>
          </a:p>
        </p:txBody>
      </p:sp>
      <p:pic>
        <p:nvPicPr>
          <p:cNvPr id="1026" name="Picture 2" descr="https://dmarc.globalcyberalliance.org/wp-content/uploads/SPF@2x-1.png">
            <a:extLst>
              <a:ext uri="{FF2B5EF4-FFF2-40B4-BE49-F238E27FC236}">
                <a16:creationId xmlns:a16="http://schemas.microsoft.com/office/drawing/2014/main" id="{3A3E0E06-7CA8-4865-AD35-81A33C36C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1087"/>
            <a:ext cx="9144000" cy="30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39417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DEDBD-51A7-4DE6-A160-6CD3593A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DKIM</a:t>
            </a:r>
          </a:p>
        </p:txBody>
      </p:sp>
      <p:pic>
        <p:nvPicPr>
          <p:cNvPr id="3074" name="Picture 2" descr="https://dmarc.globalcyberalliance.org/wp-content/uploads/DKIM@2x.png">
            <a:extLst>
              <a:ext uri="{FF2B5EF4-FFF2-40B4-BE49-F238E27FC236}">
                <a16:creationId xmlns:a16="http://schemas.microsoft.com/office/drawing/2014/main" id="{82AAB411-33F5-477D-B869-0BD5D0593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1434"/>
            <a:ext cx="9144000" cy="30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51981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dmarc.globalcyberalliance.org/wp-content/uploads/Dmarc-IG-logo-update@2x.png">
            <a:extLst>
              <a:ext uri="{FF2B5EF4-FFF2-40B4-BE49-F238E27FC236}">
                <a16:creationId xmlns:a16="http://schemas.microsoft.com/office/drawing/2014/main" id="{FD85A2A6-0694-40C9-9A7B-C4740B935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21" y="0"/>
            <a:ext cx="7719092" cy="744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DMARC - DMARC Analyzer">
            <a:extLst>
              <a:ext uri="{FF2B5EF4-FFF2-40B4-BE49-F238E27FC236}">
                <a16:creationId xmlns:a16="http://schemas.microsoft.com/office/drawing/2014/main" id="{F3BC9E85-2176-45D1-B2AC-686E44C3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482" y="1213368"/>
            <a:ext cx="6298766" cy="358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02959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0C65A-7B97-4A7A-A498-D36F4E7BC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Office 365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E140214-B3E3-4688-8D41-EA78BA97B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Composite Authentication (</a:t>
            </a:r>
            <a:r>
              <a:rPr lang="en-GB" err="1"/>
              <a:t>compauth</a:t>
            </a:r>
            <a:r>
              <a:rPr lang="en-GB"/>
              <a:t>) – aka Machine Learning</a:t>
            </a:r>
          </a:p>
          <a:p>
            <a:pPr lvl="1"/>
            <a:r>
              <a:rPr lang="en-GB"/>
              <a:t>ATP and EOP Anti-Spoof Protection. Microsoft using the power of the cloud to determine if spoofed email</a:t>
            </a:r>
          </a:p>
          <a:p>
            <a:pPr lvl="1"/>
            <a:r>
              <a:rPr lang="en-GB"/>
              <a:t>Default </a:t>
            </a:r>
            <a:r>
              <a:rPr lang="en-GB" err="1"/>
              <a:t>AntiPhish</a:t>
            </a:r>
            <a:r>
              <a:rPr lang="en-GB"/>
              <a:t> Policy</a:t>
            </a:r>
          </a:p>
          <a:p>
            <a:pPr lvl="1"/>
            <a:r>
              <a:rPr lang="en-GB"/>
              <a:t>Additional Policies</a:t>
            </a:r>
          </a:p>
          <a:p>
            <a:pPr lvl="1"/>
            <a:endParaRPr lang="en-GB"/>
          </a:p>
          <a:p>
            <a:r>
              <a:rPr lang="en-GB"/>
              <a:t>How To Configure</a:t>
            </a:r>
          </a:p>
          <a:p>
            <a:pPr lvl="1"/>
            <a:r>
              <a:rPr lang="en-GB"/>
              <a:t>In the Office 365 Security and Compliance Centre</a:t>
            </a:r>
          </a:p>
          <a:p>
            <a:pPr lvl="1"/>
            <a:r>
              <a:rPr lang="en-GB"/>
              <a:t>Via PowerShell </a:t>
            </a:r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668151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867A32BF-A0FB-4CEC-A811-560405943F13}"/>
              </a:ext>
            </a:extLst>
          </p:cNvPr>
          <p:cNvSpPr/>
          <p:nvPr/>
        </p:nvSpPr>
        <p:spPr bwMode="auto">
          <a:xfrm>
            <a:off x="3258790" y="4900374"/>
            <a:ext cx="2611765" cy="12941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25">
            <a:extLst>
              <a:ext uri="{FF2B5EF4-FFF2-40B4-BE49-F238E27FC236}">
                <a16:creationId xmlns:a16="http://schemas.microsoft.com/office/drawing/2014/main" id="{BFA7BFDD-22CE-43BE-B4A8-7756BB8DFE0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91377" y="877168"/>
            <a:ext cx="5483015" cy="3421215"/>
            <a:chOff x="1409" y="434"/>
            <a:chExt cx="5235" cy="3097"/>
          </a:xfrm>
        </p:grpSpPr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F04296E9-9005-4F89-BC83-7F7637278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" y="654"/>
              <a:ext cx="5235" cy="2877"/>
            </a:xfrm>
            <a:custGeom>
              <a:avLst/>
              <a:gdLst>
                <a:gd name="T0" fmla="*/ 0 w 4250"/>
                <a:gd name="T1" fmla="*/ 0 h 2274"/>
                <a:gd name="T2" fmla="*/ 4250 w 4250"/>
                <a:gd name="T3" fmla="*/ 0 h 2274"/>
                <a:gd name="T4" fmla="*/ 4250 w 4250"/>
                <a:gd name="T5" fmla="*/ 2274 h 2274"/>
                <a:gd name="T6" fmla="*/ 796 w 4250"/>
                <a:gd name="T7" fmla="*/ 2274 h 2274"/>
                <a:gd name="T8" fmla="*/ 796 w 4250"/>
                <a:gd name="T9" fmla="*/ 810 h 2274"/>
                <a:gd name="T10" fmla="*/ 0 w 4250"/>
                <a:gd name="T11" fmla="*/ 0 h 2274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1873 w 10000"/>
                <a:gd name="connsiteY3" fmla="*/ 10000 h 10000"/>
                <a:gd name="connsiteX4" fmla="*/ 1934 w 10000"/>
                <a:gd name="connsiteY4" fmla="*/ 4545 h 10000"/>
                <a:gd name="connsiteX5" fmla="*/ 0 w 10000"/>
                <a:gd name="connsiteY5" fmla="*/ 0 h 10000"/>
                <a:gd name="connsiteX0" fmla="*/ 0 w 11051"/>
                <a:gd name="connsiteY0" fmla="*/ 0 h 10597"/>
                <a:gd name="connsiteX1" fmla="*/ 11051 w 11051"/>
                <a:gd name="connsiteY1" fmla="*/ 597 h 10597"/>
                <a:gd name="connsiteX2" fmla="*/ 11051 w 11051"/>
                <a:gd name="connsiteY2" fmla="*/ 10597 h 10597"/>
                <a:gd name="connsiteX3" fmla="*/ 2924 w 11051"/>
                <a:gd name="connsiteY3" fmla="*/ 10597 h 10597"/>
                <a:gd name="connsiteX4" fmla="*/ 2985 w 11051"/>
                <a:gd name="connsiteY4" fmla="*/ 5142 h 10597"/>
                <a:gd name="connsiteX5" fmla="*/ 0 w 11051"/>
                <a:gd name="connsiteY5" fmla="*/ 0 h 10597"/>
                <a:gd name="connsiteX0" fmla="*/ 0 w 11152"/>
                <a:gd name="connsiteY0" fmla="*/ 105 h 10702"/>
                <a:gd name="connsiteX1" fmla="*/ 11152 w 11152"/>
                <a:gd name="connsiteY1" fmla="*/ 0 h 10702"/>
                <a:gd name="connsiteX2" fmla="*/ 11051 w 11152"/>
                <a:gd name="connsiteY2" fmla="*/ 10702 h 10702"/>
                <a:gd name="connsiteX3" fmla="*/ 2924 w 11152"/>
                <a:gd name="connsiteY3" fmla="*/ 10702 h 10702"/>
                <a:gd name="connsiteX4" fmla="*/ 2985 w 11152"/>
                <a:gd name="connsiteY4" fmla="*/ 5247 h 10702"/>
                <a:gd name="connsiteX5" fmla="*/ 0 w 11152"/>
                <a:gd name="connsiteY5" fmla="*/ 105 h 10702"/>
                <a:gd name="connsiteX0" fmla="*/ 0 w 11104"/>
                <a:gd name="connsiteY0" fmla="*/ 63 h 10702"/>
                <a:gd name="connsiteX1" fmla="*/ 11104 w 11104"/>
                <a:gd name="connsiteY1" fmla="*/ 0 h 10702"/>
                <a:gd name="connsiteX2" fmla="*/ 11003 w 11104"/>
                <a:gd name="connsiteY2" fmla="*/ 10702 h 10702"/>
                <a:gd name="connsiteX3" fmla="*/ 2876 w 11104"/>
                <a:gd name="connsiteY3" fmla="*/ 10702 h 10702"/>
                <a:gd name="connsiteX4" fmla="*/ 2937 w 11104"/>
                <a:gd name="connsiteY4" fmla="*/ 5247 h 10702"/>
                <a:gd name="connsiteX5" fmla="*/ 0 w 11104"/>
                <a:gd name="connsiteY5" fmla="*/ 63 h 10702"/>
                <a:gd name="connsiteX0" fmla="*/ 0 w 11088"/>
                <a:gd name="connsiteY0" fmla="*/ 49 h 10688"/>
                <a:gd name="connsiteX1" fmla="*/ 11088 w 11088"/>
                <a:gd name="connsiteY1" fmla="*/ 0 h 10688"/>
                <a:gd name="connsiteX2" fmla="*/ 11003 w 11088"/>
                <a:gd name="connsiteY2" fmla="*/ 10688 h 10688"/>
                <a:gd name="connsiteX3" fmla="*/ 2876 w 11088"/>
                <a:gd name="connsiteY3" fmla="*/ 10688 h 10688"/>
                <a:gd name="connsiteX4" fmla="*/ 2937 w 11088"/>
                <a:gd name="connsiteY4" fmla="*/ 5233 h 10688"/>
                <a:gd name="connsiteX5" fmla="*/ 0 w 11088"/>
                <a:gd name="connsiteY5" fmla="*/ 49 h 10688"/>
                <a:gd name="connsiteX0" fmla="*/ 0 w 11088"/>
                <a:gd name="connsiteY0" fmla="*/ 49 h 10688"/>
                <a:gd name="connsiteX1" fmla="*/ 11088 w 11088"/>
                <a:gd name="connsiteY1" fmla="*/ 0 h 10688"/>
                <a:gd name="connsiteX2" fmla="*/ 11003 w 11088"/>
                <a:gd name="connsiteY2" fmla="*/ 10688 h 10688"/>
                <a:gd name="connsiteX3" fmla="*/ 2876 w 11088"/>
                <a:gd name="connsiteY3" fmla="*/ 10688 h 10688"/>
                <a:gd name="connsiteX4" fmla="*/ 2937 w 11088"/>
                <a:gd name="connsiteY4" fmla="*/ 5233 h 10688"/>
                <a:gd name="connsiteX5" fmla="*/ 0 w 11088"/>
                <a:gd name="connsiteY5" fmla="*/ 49 h 10688"/>
                <a:gd name="connsiteX0" fmla="*/ 0 w 11088"/>
                <a:gd name="connsiteY0" fmla="*/ 49 h 10688"/>
                <a:gd name="connsiteX1" fmla="*/ 11088 w 11088"/>
                <a:gd name="connsiteY1" fmla="*/ 0 h 10688"/>
                <a:gd name="connsiteX2" fmla="*/ 11003 w 11088"/>
                <a:gd name="connsiteY2" fmla="*/ 10688 h 10688"/>
                <a:gd name="connsiteX3" fmla="*/ 2876 w 11088"/>
                <a:gd name="connsiteY3" fmla="*/ 10688 h 10688"/>
                <a:gd name="connsiteX4" fmla="*/ 2929 w 11088"/>
                <a:gd name="connsiteY4" fmla="*/ 5233 h 10688"/>
                <a:gd name="connsiteX5" fmla="*/ 0 w 11088"/>
                <a:gd name="connsiteY5" fmla="*/ 49 h 10688"/>
                <a:gd name="connsiteX0" fmla="*/ 0 w 11088"/>
                <a:gd name="connsiteY0" fmla="*/ 49 h 10688"/>
                <a:gd name="connsiteX1" fmla="*/ 11088 w 11088"/>
                <a:gd name="connsiteY1" fmla="*/ 0 h 10688"/>
                <a:gd name="connsiteX2" fmla="*/ 11003 w 11088"/>
                <a:gd name="connsiteY2" fmla="*/ 10688 h 10688"/>
                <a:gd name="connsiteX3" fmla="*/ 2924 w 11088"/>
                <a:gd name="connsiteY3" fmla="*/ 10674 h 10688"/>
                <a:gd name="connsiteX4" fmla="*/ 2929 w 11088"/>
                <a:gd name="connsiteY4" fmla="*/ 5233 h 10688"/>
                <a:gd name="connsiteX5" fmla="*/ 0 w 11088"/>
                <a:gd name="connsiteY5" fmla="*/ 49 h 10688"/>
                <a:gd name="connsiteX0" fmla="*/ 0 w 11088"/>
                <a:gd name="connsiteY0" fmla="*/ 49 h 10688"/>
                <a:gd name="connsiteX1" fmla="*/ 11088 w 11088"/>
                <a:gd name="connsiteY1" fmla="*/ 0 h 10688"/>
                <a:gd name="connsiteX2" fmla="*/ 11003 w 11088"/>
                <a:gd name="connsiteY2" fmla="*/ 10688 h 10688"/>
                <a:gd name="connsiteX3" fmla="*/ 2924 w 11088"/>
                <a:gd name="connsiteY3" fmla="*/ 10674 h 10688"/>
                <a:gd name="connsiteX4" fmla="*/ 2929 w 11088"/>
                <a:gd name="connsiteY4" fmla="*/ 5233 h 10688"/>
                <a:gd name="connsiteX5" fmla="*/ 0 w 11088"/>
                <a:gd name="connsiteY5" fmla="*/ 49 h 10688"/>
                <a:gd name="connsiteX0" fmla="*/ 0 w 11088"/>
                <a:gd name="connsiteY0" fmla="*/ 49 h 10688"/>
                <a:gd name="connsiteX1" fmla="*/ 11088 w 11088"/>
                <a:gd name="connsiteY1" fmla="*/ 0 h 10688"/>
                <a:gd name="connsiteX2" fmla="*/ 11019 w 11088"/>
                <a:gd name="connsiteY2" fmla="*/ 10688 h 10688"/>
                <a:gd name="connsiteX3" fmla="*/ 2924 w 11088"/>
                <a:gd name="connsiteY3" fmla="*/ 10674 h 10688"/>
                <a:gd name="connsiteX4" fmla="*/ 2929 w 11088"/>
                <a:gd name="connsiteY4" fmla="*/ 5233 h 10688"/>
                <a:gd name="connsiteX5" fmla="*/ 0 w 11088"/>
                <a:gd name="connsiteY5" fmla="*/ 49 h 10688"/>
                <a:gd name="connsiteX0" fmla="*/ 0 w 11088"/>
                <a:gd name="connsiteY0" fmla="*/ 49 h 10688"/>
                <a:gd name="connsiteX1" fmla="*/ 11088 w 11088"/>
                <a:gd name="connsiteY1" fmla="*/ 0 h 10688"/>
                <a:gd name="connsiteX2" fmla="*/ 11019 w 11088"/>
                <a:gd name="connsiteY2" fmla="*/ 10688 h 10688"/>
                <a:gd name="connsiteX3" fmla="*/ 2924 w 11088"/>
                <a:gd name="connsiteY3" fmla="*/ 10674 h 10688"/>
                <a:gd name="connsiteX4" fmla="*/ 2929 w 11088"/>
                <a:gd name="connsiteY4" fmla="*/ 5233 h 10688"/>
                <a:gd name="connsiteX5" fmla="*/ 0 w 11088"/>
                <a:gd name="connsiteY5" fmla="*/ 49 h 10688"/>
                <a:gd name="connsiteX0" fmla="*/ 0 w 11088"/>
                <a:gd name="connsiteY0" fmla="*/ 49 h 10688"/>
                <a:gd name="connsiteX1" fmla="*/ 11088 w 11088"/>
                <a:gd name="connsiteY1" fmla="*/ 0 h 10688"/>
                <a:gd name="connsiteX2" fmla="*/ 11019 w 11088"/>
                <a:gd name="connsiteY2" fmla="*/ 10688 h 10688"/>
                <a:gd name="connsiteX3" fmla="*/ 2924 w 11088"/>
                <a:gd name="connsiteY3" fmla="*/ 10674 h 10688"/>
                <a:gd name="connsiteX4" fmla="*/ 2929 w 11088"/>
                <a:gd name="connsiteY4" fmla="*/ 5233 h 10688"/>
                <a:gd name="connsiteX5" fmla="*/ 0 w 11088"/>
                <a:gd name="connsiteY5" fmla="*/ 49 h 10688"/>
                <a:gd name="connsiteX0" fmla="*/ 0 w 11104"/>
                <a:gd name="connsiteY0" fmla="*/ 7 h 10688"/>
                <a:gd name="connsiteX1" fmla="*/ 11104 w 11104"/>
                <a:gd name="connsiteY1" fmla="*/ 0 h 10688"/>
                <a:gd name="connsiteX2" fmla="*/ 11035 w 11104"/>
                <a:gd name="connsiteY2" fmla="*/ 10688 h 10688"/>
                <a:gd name="connsiteX3" fmla="*/ 2940 w 11104"/>
                <a:gd name="connsiteY3" fmla="*/ 10674 h 10688"/>
                <a:gd name="connsiteX4" fmla="*/ 2945 w 11104"/>
                <a:gd name="connsiteY4" fmla="*/ 5233 h 10688"/>
                <a:gd name="connsiteX5" fmla="*/ 0 w 11104"/>
                <a:gd name="connsiteY5" fmla="*/ 7 h 1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04" h="10688">
                  <a:moveTo>
                    <a:pt x="0" y="7"/>
                  </a:moveTo>
                  <a:lnTo>
                    <a:pt x="11104" y="0"/>
                  </a:lnTo>
                  <a:cubicBezTo>
                    <a:pt x="11070" y="3567"/>
                    <a:pt x="11085" y="6897"/>
                    <a:pt x="11035" y="10688"/>
                  </a:cubicBezTo>
                  <a:lnTo>
                    <a:pt x="2940" y="10674"/>
                  </a:lnTo>
                  <a:cubicBezTo>
                    <a:pt x="2936" y="8772"/>
                    <a:pt x="2925" y="7051"/>
                    <a:pt x="2945" y="5233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bg1">
                <a:lumMod val="75000"/>
                <a:alpha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771CEF6E-6066-4D90-95B0-CCB7A0579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" y="434"/>
              <a:ext cx="3462" cy="3091"/>
            </a:xfrm>
            <a:custGeom>
              <a:avLst/>
              <a:gdLst>
                <a:gd name="T0" fmla="*/ 0 w 3462"/>
                <a:gd name="T1" fmla="*/ 0 h 3115"/>
                <a:gd name="T2" fmla="*/ 3462 w 3462"/>
                <a:gd name="T3" fmla="*/ 0 h 3115"/>
                <a:gd name="T4" fmla="*/ 3462 w 3462"/>
                <a:gd name="T5" fmla="*/ 239 h 3115"/>
                <a:gd name="T6" fmla="*/ 2074 w 3462"/>
                <a:gd name="T7" fmla="*/ 1663 h 3115"/>
                <a:gd name="T8" fmla="*/ 2074 w 3462"/>
                <a:gd name="T9" fmla="*/ 3115 h 3115"/>
                <a:gd name="T10" fmla="*/ 1368 w 3462"/>
                <a:gd name="T11" fmla="*/ 3115 h 3115"/>
                <a:gd name="T12" fmla="*/ 1368 w 3462"/>
                <a:gd name="T13" fmla="*/ 1651 h 3115"/>
                <a:gd name="T14" fmla="*/ 0 w 3462"/>
                <a:gd name="T15" fmla="*/ 258 h 3115"/>
                <a:gd name="T16" fmla="*/ 0 w 3462"/>
                <a:gd name="T17" fmla="*/ 0 h 3115"/>
                <a:gd name="T18" fmla="*/ 0 w 3462"/>
                <a:gd name="T19" fmla="*/ 0 h 3115"/>
                <a:gd name="T20" fmla="*/ 0 w 3462"/>
                <a:gd name="T21" fmla="*/ 0 h 3115"/>
                <a:gd name="T22" fmla="*/ 0 w 3462"/>
                <a:gd name="T23" fmla="*/ 0 h 3115"/>
                <a:gd name="T24" fmla="*/ 0 w 3462"/>
                <a:gd name="T25" fmla="*/ 0 h 3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2" h="3115">
                  <a:moveTo>
                    <a:pt x="0" y="0"/>
                  </a:moveTo>
                  <a:lnTo>
                    <a:pt x="3462" y="0"/>
                  </a:lnTo>
                  <a:lnTo>
                    <a:pt x="3462" y="239"/>
                  </a:lnTo>
                  <a:lnTo>
                    <a:pt x="2074" y="1663"/>
                  </a:lnTo>
                  <a:lnTo>
                    <a:pt x="2074" y="3115"/>
                  </a:lnTo>
                  <a:lnTo>
                    <a:pt x="1368" y="3115"/>
                  </a:lnTo>
                  <a:lnTo>
                    <a:pt x="1368" y="1651"/>
                  </a:lnTo>
                  <a:lnTo>
                    <a:pt x="0" y="2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sq">
              <a:solidFill>
                <a:srgbClr val="1A1A1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B3F2EA0F-22EC-44BD-9ADC-2221F5B8D26B}"/>
              </a:ext>
            </a:extLst>
          </p:cNvPr>
          <p:cNvSpPr/>
          <p:nvPr/>
        </p:nvSpPr>
        <p:spPr>
          <a:xfrm>
            <a:off x="6923011" y="1219729"/>
            <a:ext cx="20061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Sender authentication checks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053CC16-63AE-40A6-A392-7667848A147E}"/>
              </a:ext>
            </a:extLst>
          </p:cNvPr>
          <p:cNvCxnSpPr>
            <a:cxnSpLocks/>
          </p:cNvCxnSpPr>
          <p:nvPr/>
        </p:nvCxnSpPr>
        <p:spPr>
          <a:xfrm flipV="1">
            <a:off x="3395584" y="1143831"/>
            <a:ext cx="5739389" cy="637"/>
          </a:xfrm>
          <a:prstGeom prst="line">
            <a:avLst/>
          </a:prstGeom>
          <a:ln w="15875">
            <a:solidFill>
              <a:schemeClr val="accent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087CFA9-A9AB-48C9-9992-7DDE931DE912}"/>
              </a:ext>
            </a:extLst>
          </p:cNvPr>
          <p:cNvSpPr/>
          <p:nvPr/>
        </p:nvSpPr>
        <p:spPr>
          <a:xfrm>
            <a:off x="7040117" y="879480"/>
            <a:ext cx="197983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78D4"/>
                    </a:gs>
                    <a:gs pos="74000">
                      <a:srgbClr val="0078D4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Internet edge block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ACC511F-F647-4CA0-AE02-BE6F3FF484A0}"/>
              </a:ext>
            </a:extLst>
          </p:cNvPr>
          <p:cNvSpPr/>
          <p:nvPr/>
        </p:nvSpPr>
        <p:spPr>
          <a:xfrm>
            <a:off x="6705027" y="1446158"/>
            <a:ext cx="2803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Implicit intra org domain spoof detection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5DB6C45-D5CA-4AA2-8A42-7AFF13183B86}"/>
              </a:ext>
            </a:extLst>
          </p:cNvPr>
          <p:cNvSpPr/>
          <p:nvPr/>
        </p:nvSpPr>
        <p:spPr>
          <a:xfrm>
            <a:off x="5864623" y="2300517"/>
            <a:ext cx="11325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AV engine scan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96C4140-0CC4-4EED-86D1-EBF9792E631A}"/>
              </a:ext>
            </a:extLst>
          </p:cNvPr>
          <p:cNvSpPr/>
          <p:nvPr/>
        </p:nvSpPr>
        <p:spPr>
          <a:xfrm>
            <a:off x="5671989" y="2524223"/>
            <a:ext cx="1628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URL reputation scan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1ABBA2-5C94-4AC2-BE2E-4536FAC6526B}"/>
              </a:ext>
            </a:extLst>
          </p:cNvPr>
          <p:cNvSpPr/>
          <p:nvPr/>
        </p:nvSpPr>
        <p:spPr>
          <a:xfrm>
            <a:off x="5524356" y="2753013"/>
            <a:ext cx="2803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ATP machine learning models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437869-CC64-4F5A-9125-01392EF81A1D}"/>
              </a:ext>
            </a:extLst>
          </p:cNvPr>
          <p:cNvSpPr/>
          <p:nvPr/>
        </p:nvSpPr>
        <p:spPr bwMode="auto">
          <a:xfrm>
            <a:off x="2938317" y="458729"/>
            <a:ext cx="3549032" cy="43869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3FC00F-F2A4-4A24-8F53-F99A86CE26C6}"/>
              </a:ext>
            </a:extLst>
          </p:cNvPr>
          <p:cNvSpPr/>
          <p:nvPr/>
        </p:nvSpPr>
        <p:spPr>
          <a:xfrm>
            <a:off x="8808315" y="1203649"/>
            <a:ext cx="346249" cy="2258480"/>
          </a:xfrm>
          <a:prstGeom prst="rect">
            <a:avLst/>
          </a:prstGeom>
        </p:spPr>
        <p:txBody>
          <a:bodyPr vert="vert"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78D4"/>
                    </a:gs>
                    <a:gs pos="74000">
                      <a:srgbClr val="0078D4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Anti-phish mail flow protection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C3D58A0-3A6F-4393-A0EE-8F82E2FC6F01}"/>
              </a:ext>
            </a:extLst>
          </p:cNvPr>
          <p:cNvSpPr/>
          <p:nvPr/>
        </p:nvSpPr>
        <p:spPr>
          <a:xfrm>
            <a:off x="6466741" y="1674023"/>
            <a:ext cx="2400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ATP implicit external domain spoof detection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48D6B1C-FE7B-4BC5-92F4-01D9907CBBB2}"/>
              </a:ext>
            </a:extLst>
          </p:cNvPr>
          <p:cNvSpPr/>
          <p:nvPr/>
        </p:nvSpPr>
        <p:spPr>
          <a:xfrm>
            <a:off x="6262423" y="1889650"/>
            <a:ext cx="25724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ATP user impersonation detection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1608EBE-097B-401D-9B2D-1C65A0CA9FD4}"/>
              </a:ext>
            </a:extLst>
          </p:cNvPr>
          <p:cNvSpPr/>
          <p:nvPr/>
        </p:nvSpPr>
        <p:spPr>
          <a:xfrm>
            <a:off x="6068857" y="2092836"/>
            <a:ext cx="2756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ATP domain impersonation detection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D3DB4C8-3F06-4A95-90BE-B652C20739CF}"/>
              </a:ext>
            </a:extLst>
          </p:cNvPr>
          <p:cNvSpPr/>
          <p:nvPr/>
        </p:nvSpPr>
        <p:spPr>
          <a:xfrm>
            <a:off x="5526361" y="3165903"/>
            <a:ext cx="2803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ATP attachment and link detonation for phishing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A9A2392-6189-4BF7-A47A-C2AD82D9EA7E}"/>
              </a:ext>
            </a:extLst>
          </p:cNvPr>
          <p:cNvSpPr/>
          <p:nvPr/>
        </p:nvSpPr>
        <p:spPr>
          <a:xfrm>
            <a:off x="5522172" y="2985354"/>
            <a:ext cx="2803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ATP block of attachments with bad URLs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10CF2-17D8-4D08-BE1F-9B21E130BCCB}"/>
              </a:ext>
            </a:extLst>
          </p:cNvPr>
          <p:cNvSpPr txBox="1"/>
          <p:nvPr/>
        </p:nvSpPr>
        <p:spPr>
          <a:xfrm>
            <a:off x="2251247" y="3231498"/>
            <a:ext cx="34593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EA0261A1-5A97-419B-A14C-1F5EF6B3818C}"/>
              </a:ext>
            </a:extLst>
          </p:cNvPr>
          <p:cNvCxnSpPr>
            <a:cxnSpLocks/>
          </p:cNvCxnSpPr>
          <p:nvPr/>
        </p:nvCxnSpPr>
        <p:spPr>
          <a:xfrm flipV="1">
            <a:off x="2460604" y="1487647"/>
            <a:ext cx="0" cy="274320"/>
          </a:xfrm>
          <a:prstGeom prst="straightConnector1">
            <a:avLst/>
          </a:prstGeom>
          <a:ln w="15875">
            <a:solidFill>
              <a:srgbClr val="0078D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>
            <a:extLst>
              <a:ext uri="{FF2B5EF4-FFF2-40B4-BE49-F238E27FC236}">
                <a16:creationId xmlns:a16="http://schemas.microsoft.com/office/drawing/2014/main" id="{F8F564EB-75AE-409D-85CD-12E1E41C5351}"/>
              </a:ext>
            </a:extLst>
          </p:cNvPr>
          <p:cNvSpPr/>
          <p:nvPr/>
        </p:nvSpPr>
        <p:spPr>
          <a:xfrm>
            <a:off x="8629837" y="3430313"/>
            <a:ext cx="507831" cy="856829"/>
          </a:xfrm>
          <a:prstGeom prst="rect">
            <a:avLst/>
          </a:prstGeom>
        </p:spPr>
        <p:txBody>
          <a:bodyPr vert="vert"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78D4"/>
                    </a:gs>
                    <a:gs pos="74000">
                      <a:srgbClr val="0078D4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Post delivery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5D75A66B-4C05-493F-8C0E-9525BB4660C3}"/>
              </a:ext>
            </a:extLst>
          </p:cNvPr>
          <p:cNvSpPr/>
          <p:nvPr/>
        </p:nvSpPr>
        <p:spPr>
          <a:xfrm>
            <a:off x="5527935" y="3417247"/>
            <a:ext cx="324759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Zero hour auto purge (ZAP)  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1C58A69C-5430-4A5A-941B-170E92473598}"/>
              </a:ext>
            </a:extLst>
          </p:cNvPr>
          <p:cNvSpPr/>
          <p:nvPr/>
        </p:nvSpPr>
        <p:spPr>
          <a:xfrm>
            <a:off x="5526278" y="3605276"/>
            <a:ext cx="2803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ATP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Safelink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Time of Click Protection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C8CAD384-A694-4BFA-AD13-597701E552E8}"/>
              </a:ext>
            </a:extLst>
          </p:cNvPr>
          <p:cNvSpPr/>
          <p:nvPr/>
        </p:nvSpPr>
        <p:spPr>
          <a:xfrm>
            <a:off x="5492046" y="3811097"/>
            <a:ext cx="2803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Safe link for internal mail 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7DFC98F-085F-4FB1-9553-20CF0EDD4599}"/>
              </a:ext>
            </a:extLst>
          </p:cNvPr>
          <p:cNvSpPr/>
          <p:nvPr/>
        </p:nvSpPr>
        <p:spPr>
          <a:xfrm>
            <a:off x="5518207" y="4014982"/>
            <a:ext cx="2803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Safe link for Office clients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AE978C98-84A7-47F6-9A4A-A6391FC8529F}"/>
              </a:ext>
            </a:extLst>
          </p:cNvPr>
          <p:cNvCxnSpPr>
            <a:cxnSpLocks/>
          </p:cNvCxnSpPr>
          <p:nvPr/>
        </p:nvCxnSpPr>
        <p:spPr>
          <a:xfrm flipV="1">
            <a:off x="5586897" y="3392372"/>
            <a:ext cx="3548077" cy="8472"/>
          </a:xfrm>
          <a:prstGeom prst="line">
            <a:avLst/>
          </a:prstGeom>
          <a:ln w="15875">
            <a:solidFill>
              <a:srgbClr val="0078D4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Flowchart: Process 93">
            <a:extLst>
              <a:ext uri="{FF2B5EF4-FFF2-40B4-BE49-F238E27FC236}">
                <a16:creationId xmlns:a16="http://schemas.microsoft.com/office/drawing/2014/main" id="{7038CE21-2B95-4084-A0B3-15A8B70E94F8}"/>
              </a:ext>
            </a:extLst>
          </p:cNvPr>
          <p:cNvSpPr/>
          <p:nvPr/>
        </p:nvSpPr>
        <p:spPr bwMode="auto">
          <a:xfrm>
            <a:off x="5274516" y="4558314"/>
            <a:ext cx="617216" cy="428608"/>
          </a:xfrm>
          <a:prstGeom prst="flowChartProcess">
            <a:avLst/>
          </a:prstGeom>
          <a:solidFill>
            <a:schemeClr val="bg1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" name="Flowchart: Process 101">
            <a:extLst>
              <a:ext uri="{FF2B5EF4-FFF2-40B4-BE49-F238E27FC236}">
                <a16:creationId xmlns:a16="http://schemas.microsoft.com/office/drawing/2014/main" id="{37D56EA3-B962-4F0A-BDA3-AF025FF3DB1D}"/>
              </a:ext>
            </a:extLst>
          </p:cNvPr>
          <p:cNvSpPr/>
          <p:nvPr/>
        </p:nvSpPr>
        <p:spPr bwMode="auto">
          <a:xfrm>
            <a:off x="4057090" y="4485566"/>
            <a:ext cx="617219" cy="412496"/>
          </a:xfrm>
          <a:prstGeom prst="flowChartProcess">
            <a:avLst/>
          </a:prstGeom>
          <a:solidFill>
            <a:schemeClr val="bg1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3" name="Flowchart: Process 122">
            <a:extLst>
              <a:ext uri="{FF2B5EF4-FFF2-40B4-BE49-F238E27FC236}">
                <a16:creationId xmlns:a16="http://schemas.microsoft.com/office/drawing/2014/main" id="{D4645D3F-D0FB-4906-9974-01FB3C04D1A8}"/>
              </a:ext>
            </a:extLst>
          </p:cNvPr>
          <p:cNvSpPr/>
          <p:nvPr/>
        </p:nvSpPr>
        <p:spPr bwMode="auto">
          <a:xfrm>
            <a:off x="2589686" y="3661046"/>
            <a:ext cx="617219" cy="428592"/>
          </a:xfrm>
          <a:prstGeom prst="flowChartProcess">
            <a:avLst/>
          </a:prstGeom>
          <a:noFill/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9" name="Flowchart: Process 118">
            <a:extLst>
              <a:ext uri="{FF2B5EF4-FFF2-40B4-BE49-F238E27FC236}">
                <a16:creationId xmlns:a16="http://schemas.microsoft.com/office/drawing/2014/main" id="{D576FC89-7E3C-478E-8FB0-8D549C680B91}"/>
              </a:ext>
            </a:extLst>
          </p:cNvPr>
          <p:cNvSpPr/>
          <p:nvPr/>
        </p:nvSpPr>
        <p:spPr bwMode="auto">
          <a:xfrm>
            <a:off x="2139916" y="2757546"/>
            <a:ext cx="615449" cy="428609"/>
          </a:xfrm>
          <a:prstGeom prst="flowChartProcess">
            <a:avLst/>
          </a:prstGeom>
          <a:noFill/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Flowchart: Process 127">
            <a:extLst>
              <a:ext uri="{FF2B5EF4-FFF2-40B4-BE49-F238E27FC236}">
                <a16:creationId xmlns:a16="http://schemas.microsoft.com/office/drawing/2014/main" id="{BD9831D2-DBEA-4CE4-99BC-2F15ED08E3A9}"/>
              </a:ext>
            </a:extLst>
          </p:cNvPr>
          <p:cNvSpPr/>
          <p:nvPr/>
        </p:nvSpPr>
        <p:spPr bwMode="auto">
          <a:xfrm>
            <a:off x="2674327" y="1813164"/>
            <a:ext cx="617219" cy="453959"/>
          </a:xfrm>
          <a:prstGeom prst="flowChartProcess">
            <a:avLst/>
          </a:prstGeom>
          <a:noFill/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Flowchart: Process 133">
            <a:extLst>
              <a:ext uri="{FF2B5EF4-FFF2-40B4-BE49-F238E27FC236}">
                <a16:creationId xmlns:a16="http://schemas.microsoft.com/office/drawing/2014/main" id="{6332EDAA-1549-4940-9900-030145D0CF9B}"/>
              </a:ext>
            </a:extLst>
          </p:cNvPr>
          <p:cNvSpPr/>
          <p:nvPr/>
        </p:nvSpPr>
        <p:spPr bwMode="auto">
          <a:xfrm>
            <a:off x="2151994" y="1761967"/>
            <a:ext cx="617220" cy="428809"/>
          </a:xfrm>
          <a:prstGeom prst="flowChartProcess">
            <a:avLst/>
          </a:prstGeom>
          <a:noFill/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7" name="Flowchart: Process 136">
            <a:extLst>
              <a:ext uri="{FF2B5EF4-FFF2-40B4-BE49-F238E27FC236}">
                <a16:creationId xmlns:a16="http://schemas.microsoft.com/office/drawing/2014/main" id="{F523E3F8-2B88-4059-990B-616736F5CC8C}"/>
              </a:ext>
            </a:extLst>
          </p:cNvPr>
          <p:cNvSpPr/>
          <p:nvPr/>
        </p:nvSpPr>
        <p:spPr bwMode="auto">
          <a:xfrm>
            <a:off x="3323088" y="4383324"/>
            <a:ext cx="491679" cy="420671"/>
          </a:xfrm>
          <a:prstGeom prst="flowChartProcess">
            <a:avLst/>
          </a:prstGeom>
          <a:noFill/>
          <a:ln w="22225" cmpd="sng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DC2F8F3-AC62-445C-97C1-61470DB9702E}"/>
              </a:ext>
            </a:extLst>
          </p:cNvPr>
          <p:cNvCxnSpPr>
            <a:cxnSpLocks/>
          </p:cNvCxnSpPr>
          <p:nvPr/>
        </p:nvCxnSpPr>
        <p:spPr>
          <a:xfrm>
            <a:off x="5183376" y="4286521"/>
            <a:ext cx="267462" cy="198882"/>
          </a:xfrm>
          <a:prstGeom prst="straightConnector1">
            <a:avLst/>
          </a:prstGeom>
          <a:ln w="15875">
            <a:solidFill>
              <a:srgbClr val="0078D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99AD3B2-79FF-4778-8410-67760A690B1D}"/>
              </a:ext>
            </a:extLst>
          </p:cNvPr>
          <p:cNvCxnSpPr>
            <a:cxnSpLocks/>
          </p:cNvCxnSpPr>
          <p:nvPr/>
        </p:nvCxnSpPr>
        <p:spPr>
          <a:xfrm flipH="1">
            <a:off x="4901755" y="4282683"/>
            <a:ext cx="269000" cy="201320"/>
          </a:xfrm>
          <a:prstGeom prst="straightConnector1">
            <a:avLst/>
          </a:prstGeom>
          <a:ln w="15875">
            <a:solidFill>
              <a:srgbClr val="0078D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4FEC469F-E1C7-4E7F-8CED-AA8498A66A99}"/>
              </a:ext>
            </a:extLst>
          </p:cNvPr>
          <p:cNvCxnSpPr>
            <a:cxnSpLocks/>
          </p:cNvCxnSpPr>
          <p:nvPr/>
        </p:nvCxnSpPr>
        <p:spPr>
          <a:xfrm flipH="1" flipV="1">
            <a:off x="2427217" y="3416664"/>
            <a:ext cx="3918" cy="274320"/>
          </a:xfrm>
          <a:prstGeom prst="straightConnector1">
            <a:avLst/>
          </a:prstGeom>
          <a:ln w="15875">
            <a:solidFill>
              <a:srgbClr val="0078D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167BE45-8664-4A82-A7D2-35FFB086AA8C}"/>
              </a:ext>
            </a:extLst>
          </p:cNvPr>
          <p:cNvGrpSpPr/>
          <p:nvPr/>
        </p:nvGrpSpPr>
        <p:grpSpPr>
          <a:xfrm>
            <a:off x="2044356" y="2465375"/>
            <a:ext cx="764534" cy="332096"/>
            <a:chOff x="2754524" y="3265962"/>
            <a:chExt cx="1019378" cy="442794"/>
          </a:xfrm>
        </p:grpSpPr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056839E1-BBB2-42D7-A399-5D045C79F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6052" y="3265962"/>
              <a:ext cx="0" cy="442794"/>
            </a:xfrm>
            <a:prstGeom prst="straightConnector1">
              <a:avLst/>
            </a:prstGeom>
            <a:ln w="15875">
              <a:solidFill>
                <a:srgbClr val="0078D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029F6827-1743-4B24-ABC9-4DA48EEBCD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0982" y="3378572"/>
              <a:ext cx="502920" cy="320040"/>
            </a:xfrm>
            <a:prstGeom prst="straightConnector1">
              <a:avLst/>
            </a:prstGeom>
            <a:ln w="15875">
              <a:solidFill>
                <a:srgbClr val="0078D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498966C2-691D-45A0-9FE8-F4AE990DE6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4524" y="3379529"/>
              <a:ext cx="502899" cy="320002"/>
            </a:xfrm>
            <a:prstGeom prst="straightConnector1">
              <a:avLst/>
            </a:prstGeom>
            <a:ln w="15875">
              <a:solidFill>
                <a:srgbClr val="0078D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B7AC7498-F402-443E-A108-14ED05DF0D7D}"/>
              </a:ext>
            </a:extLst>
          </p:cNvPr>
          <p:cNvCxnSpPr>
            <a:cxnSpLocks/>
          </p:cNvCxnSpPr>
          <p:nvPr/>
        </p:nvCxnSpPr>
        <p:spPr>
          <a:xfrm flipH="1">
            <a:off x="3829816" y="4884998"/>
            <a:ext cx="497623" cy="0"/>
          </a:xfrm>
          <a:prstGeom prst="straightConnector1">
            <a:avLst/>
          </a:prstGeom>
          <a:ln w="15875">
            <a:solidFill>
              <a:srgbClr val="0078D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Flowchart: Process 216">
            <a:extLst>
              <a:ext uri="{FF2B5EF4-FFF2-40B4-BE49-F238E27FC236}">
                <a16:creationId xmlns:a16="http://schemas.microsoft.com/office/drawing/2014/main" id="{F232B5EB-CA02-4E57-A26C-56B8C2A70764}"/>
              </a:ext>
            </a:extLst>
          </p:cNvPr>
          <p:cNvSpPr/>
          <p:nvPr/>
        </p:nvSpPr>
        <p:spPr bwMode="auto">
          <a:xfrm>
            <a:off x="1943561" y="1736910"/>
            <a:ext cx="617220" cy="428674"/>
          </a:xfrm>
          <a:prstGeom prst="flowChartProcess">
            <a:avLst/>
          </a:prstGeom>
          <a:noFill/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Flowchart: Process 140">
            <a:extLst>
              <a:ext uri="{FF2B5EF4-FFF2-40B4-BE49-F238E27FC236}">
                <a16:creationId xmlns:a16="http://schemas.microsoft.com/office/drawing/2014/main" id="{A163969A-3E35-4C81-B35D-C83BBBFD48D6}"/>
              </a:ext>
            </a:extLst>
          </p:cNvPr>
          <p:cNvSpPr/>
          <p:nvPr/>
        </p:nvSpPr>
        <p:spPr bwMode="auto">
          <a:xfrm>
            <a:off x="2194583" y="788088"/>
            <a:ext cx="617220" cy="428609"/>
          </a:xfrm>
          <a:prstGeom prst="flowChartProcess">
            <a:avLst/>
          </a:prstGeom>
          <a:solidFill>
            <a:schemeClr val="bg1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mail">
            <a:extLst>
              <a:ext uri="{FF2B5EF4-FFF2-40B4-BE49-F238E27FC236}">
                <a16:creationId xmlns:a16="http://schemas.microsoft.com/office/drawing/2014/main" id="{2A53C93C-5DA4-4559-BFCA-2E7B1AA5415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69793" y="-169216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mail">
            <a:extLst>
              <a:ext uri="{FF2B5EF4-FFF2-40B4-BE49-F238E27FC236}">
                <a16:creationId xmlns:a16="http://schemas.microsoft.com/office/drawing/2014/main" id="{A06E3208-E2F8-4FE4-91CA-688E8FCF38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63750" y="-169216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9" name="mail">
            <a:extLst>
              <a:ext uri="{FF2B5EF4-FFF2-40B4-BE49-F238E27FC236}">
                <a16:creationId xmlns:a16="http://schemas.microsoft.com/office/drawing/2014/main" id="{F9DDCBAC-20E1-44EB-9046-2420EAAF589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00962" y="-429310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8" name="mail">
            <a:extLst>
              <a:ext uri="{FF2B5EF4-FFF2-40B4-BE49-F238E27FC236}">
                <a16:creationId xmlns:a16="http://schemas.microsoft.com/office/drawing/2014/main" id="{93E7F5F3-FB68-4479-91B1-E5AB61CFD6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99047" y="-411659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9" name="mail">
            <a:extLst>
              <a:ext uri="{FF2B5EF4-FFF2-40B4-BE49-F238E27FC236}">
                <a16:creationId xmlns:a16="http://schemas.microsoft.com/office/drawing/2014/main" id="{CEED6290-CF7E-4C79-8D76-6B92612D990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77102" y="-523648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mail">
            <a:extLst>
              <a:ext uri="{FF2B5EF4-FFF2-40B4-BE49-F238E27FC236}">
                <a16:creationId xmlns:a16="http://schemas.microsoft.com/office/drawing/2014/main" id="{DF2CBECF-113D-47BE-86CE-73BA436866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83356" y="-532881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mail">
            <a:extLst>
              <a:ext uri="{FF2B5EF4-FFF2-40B4-BE49-F238E27FC236}">
                <a16:creationId xmlns:a16="http://schemas.microsoft.com/office/drawing/2014/main" id="{345BB21C-4181-4DFE-95BC-A688843DEA1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05939" y="-106790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2" name="mail">
            <a:extLst>
              <a:ext uri="{FF2B5EF4-FFF2-40B4-BE49-F238E27FC236}">
                <a16:creationId xmlns:a16="http://schemas.microsoft.com/office/drawing/2014/main" id="{596EACA1-D999-4415-8D59-012C491ACA3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99896" y="-106790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3" name="mail">
            <a:extLst>
              <a:ext uri="{FF2B5EF4-FFF2-40B4-BE49-F238E27FC236}">
                <a16:creationId xmlns:a16="http://schemas.microsoft.com/office/drawing/2014/main" id="{7E9DBEAD-8F8F-4937-8C00-08C30DCA14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37108" y="-366884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mail">
            <a:extLst>
              <a:ext uri="{FF2B5EF4-FFF2-40B4-BE49-F238E27FC236}">
                <a16:creationId xmlns:a16="http://schemas.microsoft.com/office/drawing/2014/main" id="{A6E63F6A-AAAC-4F00-9490-549447918AE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35194" y="-349233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5" name="mail">
            <a:extLst>
              <a:ext uri="{FF2B5EF4-FFF2-40B4-BE49-F238E27FC236}">
                <a16:creationId xmlns:a16="http://schemas.microsoft.com/office/drawing/2014/main" id="{E600E2B7-CDE1-4EB8-9695-B8EB5FF7255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13249" y="-461222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4" name="mail">
            <a:extLst>
              <a:ext uri="{FF2B5EF4-FFF2-40B4-BE49-F238E27FC236}">
                <a16:creationId xmlns:a16="http://schemas.microsoft.com/office/drawing/2014/main" id="{30C4570B-4A86-4DE7-8841-8331324777F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19503" y="-470455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6" name="mail">
            <a:extLst>
              <a:ext uri="{FF2B5EF4-FFF2-40B4-BE49-F238E27FC236}">
                <a16:creationId xmlns:a16="http://schemas.microsoft.com/office/drawing/2014/main" id="{914070EC-8BC7-4A8B-A967-C43F7C6D2E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86414" y="-92228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5" name="mail">
            <a:extLst>
              <a:ext uri="{FF2B5EF4-FFF2-40B4-BE49-F238E27FC236}">
                <a16:creationId xmlns:a16="http://schemas.microsoft.com/office/drawing/2014/main" id="{FCFD9B44-E580-4CF0-A5F5-4282C6639D5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80371" y="-92228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7" name="mail">
            <a:extLst>
              <a:ext uri="{FF2B5EF4-FFF2-40B4-BE49-F238E27FC236}">
                <a16:creationId xmlns:a16="http://schemas.microsoft.com/office/drawing/2014/main" id="{349664B8-D71F-4E17-B5B4-17714362AF8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17583" y="-352322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8" name="mail">
            <a:extLst>
              <a:ext uri="{FF2B5EF4-FFF2-40B4-BE49-F238E27FC236}">
                <a16:creationId xmlns:a16="http://schemas.microsoft.com/office/drawing/2014/main" id="{7602D78F-DEA9-4149-9E8E-E6CDEEEC14E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15668" y="-334671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9" name="mail">
            <a:extLst>
              <a:ext uri="{FF2B5EF4-FFF2-40B4-BE49-F238E27FC236}">
                <a16:creationId xmlns:a16="http://schemas.microsoft.com/office/drawing/2014/main" id="{48F4F49C-E458-4C19-89DB-027212B78F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93723" y="-446660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0" name="mail">
            <a:extLst>
              <a:ext uri="{FF2B5EF4-FFF2-40B4-BE49-F238E27FC236}">
                <a16:creationId xmlns:a16="http://schemas.microsoft.com/office/drawing/2014/main" id="{362150DB-7AEE-4F34-B098-012558B41DE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99977" y="-455893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2" name="mail">
            <a:extLst>
              <a:ext uri="{FF2B5EF4-FFF2-40B4-BE49-F238E27FC236}">
                <a16:creationId xmlns:a16="http://schemas.microsoft.com/office/drawing/2014/main" id="{42A3F134-AC2D-409B-824B-F279F12364E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22560" y="-46946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3" name="mail">
            <a:extLst>
              <a:ext uri="{FF2B5EF4-FFF2-40B4-BE49-F238E27FC236}">
                <a16:creationId xmlns:a16="http://schemas.microsoft.com/office/drawing/2014/main" id="{5DF84314-2DAB-430D-BA11-0B18CFD7599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16517" y="-55519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4" name="mail">
            <a:extLst>
              <a:ext uri="{FF2B5EF4-FFF2-40B4-BE49-F238E27FC236}">
                <a16:creationId xmlns:a16="http://schemas.microsoft.com/office/drawing/2014/main" id="{FD94A21F-214C-405E-A5F1-D0EA8C7488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53729" y="-289895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5" name="mail">
            <a:extLst>
              <a:ext uri="{FF2B5EF4-FFF2-40B4-BE49-F238E27FC236}">
                <a16:creationId xmlns:a16="http://schemas.microsoft.com/office/drawing/2014/main" id="{C3F6C8D3-6EF8-4F11-8070-EF5E38311F0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1815" y="-272245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6" name="mail">
            <a:extLst>
              <a:ext uri="{FF2B5EF4-FFF2-40B4-BE49-F238E27FC236}">
                <a16:creationId xmlns:a16="http://schemas.microsoft.com/office/drawing/2014/main" id="{E001D61C-8298-44D7-8E1C-18C50FAFBC0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29870" y="-384233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7" name="mail">
            <a:extLst>
              <a:ext uri="{FF2B5EF4-FFF2-40B4-BE49-F238E27FC236}">
                <a16:creationId xmlns:a16="http://schemas.microsoft.com/office/drawing/2014/main" id="{3F5276B0-1EEB-44B5-A1A6-250FEB4D9B9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36124" y="-393467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8" name="mail">
            <a:extLst>
              <a:ext uri="{FF2B5EF4-FFF2-40B4-BE49-F238E27FC236}">
                <a16:creationId xmlns:a16="http://schemas.microsoft.com/office/drawing/2014/main" id="{AEBC871D-61EF-4AFC-9732-81C29702AC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74175" y="-160968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9" name="mail">
            <a:extLst>
              <a:ext uri="{FF2B5EF4-FFF2-40B4-BE49-F238E27FC236}">
                <a16:creationId xmlns:a16="http://schemas.microsoft.com/office/drawing/2014/main" id="{75214CFF-C626-4A2A-911E-7B1E2A9D01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68132" y="-160968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0" name="mail">
            <a:extLst>
              <a:ext uri="{FF2B5EF4-FFF2-40B4-BE49-F238E27FC236}">
                <a16:creationId xmlns:a16="http://schemas.microsoft.com/office/drawing/2014/main" id="{A355C309-B92D-4D8A-AA16-D3C22E37FC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05344" y="-421062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1" name="mail">
            <a:extLst>
              <a:ext uri="{FF2B5EF4-FFF2-40B4-BE49-F238E27FC236}">
                <a16:creationId xmlns:a16="http://schemas.microsoft.com/office/drawing/2014/main" id="{8BC1ED14-2AB3-4C7A-B84B-D76CA4A890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03429" y="-467960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mail">
            <a:extLst>
              <a:ext uri="{FF2B5EF4-FFF2-40B4-BE49-F238E27FC236}">
                <a16:creationId xmlns:a16="http://schemas.microsoft.com/office/drawing/2014/main" id="{FBBA2DEF-F1EA-45B8-90A4-6CF53F1AFDC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87738" y="-524633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3" name="mail">
            <a:extLst>
              <a:ext uri="{FF2B5EF4-FFF2-40B4-BE49-F238E27FC236}">
                <a16:creationId xmlns:a16="http://schemas.microsoft.com/office/drawing/2014/main" id="{51F60222-38DA-4E10-8B31-44AD3EF130D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10321" y="-98542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4" name="mail">
            <a:extLst>
              <a:ext uri="{FF2B5EF4-FFF2-40B4-BE49-F238E27FC236}">
                <a16:creationId xmlns:a16="http://schemas.microsoft.com/office/drawing/2014/main" id="{B381BB95-C61C-45EB-9B02-6301BD277D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04278" y="-98542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5" name="mail">
            <a:extLst>
              <a:ext uri="{FF2B5EF4-FFF2-40B4-BE49-F238E27FC236}">
                <a16:creationId xmlns:a16="http://schemas.microsoft.com/office/drawing/2014/main" id="{3E96FB0F-3C81-4470-ADD5-68AE4395A36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41490" y="-358636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6" name="mail">
            <a:extLst>
              <a:ext uri="{FF2B5EF4-FFF2-40B4-BE49-F238E27FC236}">
                <a16:creationId xmlns:a16="http://schemas.microsoft.com/office/drawing/2014/main" id="{6A182102-E226-48FA-ADD7-F2A0F400CB9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39576" y="-340985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7" name="mail">
            <a:extLst>
              <a:ext uri="{FF2B5EF4-FFF2-40B4-BE49-F238E27FC236}">
                <a16:creationId xmlns:a16="http://schemas.microsoft.com/office/drawing/2014/main" id="{0343329F-23B3-4559-9A7D-01665FF388D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17631" y="-452974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8" name="mail">
            <a:extLst>
              <a:ext uri="{FF2B5EF4-FFF2-40B4-BE49-F238E27FC236}">
                <a16:creationId xmlns:a16="http://schemas.microsoft.com/office/drawing/2014/main" id="{E224C11B-F063-433D-B9A7-D4292D66DF8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23885" y="-462207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9" name="mail">
            <a:extLst>
              <a:ext uri="{FF2B5EF4-FFF2-40B4-BE49-F238E27FC236}">
                <a16:creationId xmlns:a16="http://schemas.microsoft.com/office/drawing/2014/main" id="{C76F8F10-6298-4F9D-9F76-1383DE4D08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06039" y="-550237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0" name="mail">
            <a:extLst>
              <a:ext uri="{FF2B5EF4-FFF2-40B4-BE49-F238E27FC236}">
                <a16:creationId xmlns:a16="http://schemas.microsoft.com/office/drawing/2014/main" id="{B7041CD4-29A6-491C-A55A-8CFBC7504D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87649" y="-602114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1" name="mail">
            <a:extLst>
              <a:ext uri="{FF2B5EF4-FFF2-40B4-BE49-F238E27FC236}">
                <a16:creationId xmlns:a16="http://schemas.microsoft.com/office/drawing/2014/main" id="{54105954-C28C-4FAB-8132-7BF8FAFEA65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15649" y="-534017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2" name="mail">
            <a:extLst>
              <a:ext uri="{FF2B5EF4-FFF2-40B4-BE49-F238E27FC236}">
                <a16:creationId xmlns:a16="http://schemas.microsoft.com/office/drawing/2014/main" id="{CFE28B8F-9B2F-4E66-90E9-24D28B5879A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48792" y="-652301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C9C06256-8701-418C-A851-E5572A4116E7}"/>
              </a:ext>
            </a:extLst>
          </p:cNvPr>
          <p:cNvSpPr/>
          <p:nvPr/>
        </p:nvSpPr>
        <p:spPr bwMode="auto">
          <a:xfrm>
            <a:off x="3457999" y="-162982"/>
            <a:ext cx="4121944" cy="43869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mail">
            <a:extLst>
              <a:ext uri="{FF2B5EF4-FFF2-40B4-BE49-F238E27FC236}">
                <a16:creationId xmlns:a16="http://schemas.microsoft.com/office/drawing/2014/main" id="{508C8E8D-9CDB-4475-8F37-6533B00EE7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63092" y="-538001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129B1-3E64-4925-B8F8-E252B703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Phishing protection end-to-end</a:t>
            </a:r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2" name="Pladsholder til indhold 21">
            <a:extLst>
              <a:ext uri="{FF2B5EF4-FFF2-40B4-BE49-F238E27FC236}">
                <a16:creationId xmlns:a16="http://schemas.microsoft.com/office/drawing/2014/main" id="{702EBBA4-7056-4634-B6B7-BDD251895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269A308-20FB-4F71-BC4C-AF29DFCA6F8A}"/>
              </a:ext>
            </a:extLst>
          </p:cNvPr>
          <p:cNvGrpSpPr/>
          <p:nvPr/>
        </p:nvGrpSpPr>
        <p:grpSpPr>
          <a:xfrm>
            <a:off x="2532736" y="4330123"/>
            <a:ext cx="738546" cy="593375"/>
            <a:chOff x="3376981" y="5773498"/>
            <a:chExt cx="984728" cy="791166"/>
          </a:xfrm>
        </p:grpSpPr>
        <p:cxnSp>
          <p:nvCxnSpPr>
            <p:cNvPr id="117" name="Connector: Elbow 116">
              <a:extLst>
                <a:ext uri="{FF2B5EF4-FFF2-40B4-BE49-F238E27FC236}">
                  <a16:creationId xmlns:a16="http://schemas.microsoft.com/office/drawing/2014/main" id="{062BEEC3-5535-4A5B-98C5-7A5CE775D88F}"/>
                </a:ext>
              </a:extLst>
            </p:cNvPr>
            <p:cNvCxnSpPr>
              <a:cxnSpLocks/>
            </p:cNvCxnSpPr>
            <p:nvPr/>
          </p:nvCxnSpPr>
          <p:spPr>
            <a:xfrm>
              <a:off x="3838496" y="6143808"/>
              <a:ext cx="523213" cy="420856"/>
            </a:xfrm>
            <a:prstGeom prst="bentConnector3">
              <a:avLst>
                <a:gd name="adj1" fmla="val 2445"/>
              </a:avLst>
            </a:prstGeom>
            <a:ln w="15875">
              <a:solidFill>
                <a:srgbClr val="0078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382750D2-9882-459E-BF95-D0D9194E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166" y="5773582"/>
              <a:ext cx="475192" cy="368815"/>
            </a:xfrm>
            <a:prstGeom prst="straightConnector1">
              <a:avLst/>
            </a:prstGeom>
            <a:ln w="15875">
              <a:solidFill>
                <a:srgbClr val="0078D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C63DE99E-4984-4D3E-AE93-A4B06C6121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6981" y="5773498"/>
              <a:ext cx="475488" cy="365760"/>
            </a:xfrm>
            <a:prstGeom prst="straightConnector1">
              <a:avLst/>
            </a:prstGeom>
            <a:ln w="15875">
              <a:solidFill>
                <a:srgbClr val="0078D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Rectangle 185">
            <a:extLst>
              <a:ext uri="{FF2B5EF4-FFF2-40B4-BE49-F238E27FC236}">
                <a16:creationId xmlns:a16="http://schemas.microsoft.com/office/drawing/2014/main" id="{9627A5EF-8A92-4C80-A9B2-67520C3CCA76}"/>
              </a:ext>
            </a:extLst>
          </p:cNvPr>
          <p:cNvSpPr/>
          <p:nvPr/>
        </p:nvSpPr>
        <p:spPr>
          <a:xfrm>
            <a:off x="8788725" y="4338919"/>
            <a:ext cx="346249" cy="773423"/>
          </a:xfrm>
          <a:prstGeom prst="rect">
            <a:avLst/>
          </a:prstGeom>
        </p:spPr>
        <p:txBody>
          <a:bodyPr vert="vert"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78D4"/>
                    </a:gs>
                    <a:gs pos="74000">
                      <a:srgbClr val="0078D4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Last line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C271306-F3CC-4E9A-8D61-3C4253372F74}"/>
              </a:ext>
            </a:extLst>
          </p:cNvPr>
          <p:cNvCxnSpPr>
            <a:cxnSpLocks/>
          </p:cNvCxnSpPr>
          <p:nvPr/>
        </p:nvCxnSpPr>
        <p:spPr>
          <a:xfrm>
            <a:off x="5577627" y="4298960"/>
            <a:ext cx="3557346" cy="0"/>
          </a:xfrm>
          <a:prstGeom prst="line">
            <a:avLst/>
          </a:prstGeom>
          <a:ln w="15875">
            <a:solidFill>
              <a:srgbClr val="0078D4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34038D0F-D370-4BF0-ADE9-C9D8F982C6F8}"/>
              </a:ext>
            </a:extLst>
          </p:cNvPr>
          <p:cNvCxnSpPr>
            <a:cxnSpLocks/>
          </p:cNvCxnSpPr>
          <p:nvPr/>
        </p:nvCxnSpPr>
        <p:spPr>
          <a:xfrm>
            <a:off x="2685774" y="867673"/>
            <a:ext cx="1172458" cy="152147"/>
          </a:xfrm>
          <a:prstGeom prst="bentConnector3">
            <a:avLst>
              <a:gd name="adj1" fmla="val 99781"/>
            </a:avLst>
          </a:prstGeom>
          <a:ln w="15875">
            <a:solidFill>
              <a:srgbClr val="0078D4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6E92F2-CEFB-4B8A-8891-55A2FFF4B544}"/>
              </a:ext>
            </a:extLst>
          </p:cNvPr>
          <p:cNvCxnSpPr/>
          <p:nvPr/>
        </p:nvCxnSpPr>
        <p:spPr>
          <a:xfrm>
            <a:off x="1328788" y="838779"/>
            <a:ext cx="0" cy="3926899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167197-6597-4B8A-B84D-0B58CB9551B2}"/>
              </a:ext>
            </a:extLst>
          </p:cNvPr>
          <p:cNvGrpSpPr/>
          <p:nvPr/>
        </p:nvGrpSpPr>
        <p:grpSpPr>
          <a:xfrm>
            <a:off x="8086594" y="4428396"/>
            <a:ext cx="638872" cy="528221"/>
            <a:chOff x="7755066" y="6043981"/>
            <a:chExt cx="851829" cy="704295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C9059CE9-CE4E-4C3F-9F92-618FCC63BBFB}"/>
                </a:ext>
              </a:extLst>
            </p:cNvPr>
            <p:cNvGrpSpPr/>
            <p:nvPr/>
          </p:nvGrpSpPr>
          <p:grpSpPr>
            <a:xfrm>
              <a:off x="7755066" y="6043981"/>
              <a:ext cx="851829" cy="704295"/>
              <a:chOff x="2738759" y="3207027"/>
              <a:chExt cx="1201338" cy="1148273"/>
            </a:xfrm>
          </p:grpSpPr>
          <p:sp>
            <p:nvSpPr>
              <p:cNvPr id="90" name="Flowchart: Process 89">
                <a:extLst>
                  <a:ext uri="{FF2B5EF4-FFF2-40B4-BE49-F238E27FC236}">
                    <a16:creationId xmlns:a16="http://schemas.microsoft.com/office/drawing/2014/main" id="{5F7B625F-345E-4E19-B66F-F8DC1A384275}"/>
                  </a:ext>
                </a:extLst>
              </p:cNvPr>
              <p:cNvSpPr/>
              <p:nvPr/>
            </p:nvSpPr>
            <p:spPr bwMode="auto">
              <a:xfrm>
                <a:off x="2738759" y="3207027"/>
                <a:ext cx="1160623" cy="931655"/>
              </a:xfrm>
              <a:prstGeom prst="flowChartProcess">
                <a:avLst/>
              </a:prstGeom>
              <a:solidFill>
                <a:schemeClr val="bg1"/>
              </a:solidFill>
              <a:ln w="2222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9935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A01EABF-8016-4A24-B258-302B21C913DA}"/>
                  </a:ext>
                </a:extLst>
              </p:cNvPr>
              <p:cNvSpPr/>
              <p:nvPr/>
            </p:nvSpPr>
            <p:spPr bwMode="auto">
              <a:xfrm>
                <a:off x="2779473" y="3870785"/>
                <a:ext cx="1160624" cy="484515"/>
              </a:xfrm>
              <a:prstGeom prst="rect">
                <a:avLst/>
              </a:prstGeom>
              <a:noFill/>
              <a:ln w="2222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109728" rIns="68580" bIns="1097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9935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Inbox</a:t>
                </a:r>
              </a:p>
            </p:txBody>
          </p:sp>
        </p:grpSp>
        <p:sp>
          <p:nvSpPr>
            <p:cNvPr id="188" name="OpenMailbox_F008" title="Icon of an open mailbox with a letter coming out">
              <a:extLst>
                <a:ext uri="{FF2B5EF4-FFF2-40B4-BE49-F238E27FC236}">
                  <a16:creationId xmlns:a16="http://schemas.microsoft.com/office/drawing/2014/main" id="{4D5724B5-E1B5-4199-B5EA-D5583CCF82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988081" y="6114847"/>
              <a:ext cx="423300" cy="365760"/>
            </a:xfrm>
            <a:custGeom>
              <a:avLst/>
              <a:gdLst>
                <a:gd name="T0" fmla="*/ 1505 w 3779"/>
                <a:gd name="T1" fmla="*/ 1883 h 3263"/>
                <a:gd name="T2" fmla="*/ 1505 w 3779"/>
                <a:gd name="T3" fmla="*/ 0 h 3263"/>
                <a:gd name="T4" fmla="*/ 752 w 3779"/>
                <a:gd name="T5" fmla="*/ 0 h 3263"/>
                <a:gd name="T6" fmla="*/ 752 w 3779"/>
                <a:gd name="T7" fmla="*/ 251 h 3263"/>
                <a:gd name="T8" fmla="*/ 1505 w 3779"/>
                <a:gd name="T9" fmla="*/ 251 h 3263"/>
                <a:gd name="T10" fmla="*/ 3779 w 3779"/>
                <a:gd name="T11" fmla="*/ 2756 h 3263"/>
                <a:gd name="T12" fmla="*/ 2261 w 3779"/>
                <a:gd name="T13" fmla="*/ 2756 h 3263"/>
                <a:gd name="T14" fmla="*/ 2261 w 3779"/>
                <a:gd name="T15" fmla="*/ 1491 h 3263"/>
                <a:gd name="T16" fmla="*/ 3779 w 3779"/>
                <a:gd name="T17" fmla="*/ 1491 h 3263"/>
                <a:gd name="T18" fmla="*/ 3779 w 3779"/>
                <a:gd name="T19" fmla="*/ 2756 h 3263"/>
                <a:gd name="T20" fmla="*/ 3779 w 3779"/>
                <a:gd name="T21" fmla="*/ 1744 h 3263"/>
                <a:gd name="T22" fmla="*/ 2894 w 3779"/>
                <a:gd name="T23" fmla="*/ 2250 h 3263"/>
                <a:gd name="T24" fmla="*/ 2323 w 3779"/>
                <a:gd name="T25" fmla="*/ 1924 h 3263"/>
                <a:gd name="T26" fmla="*/ 3513 w 3779"/>
                <a:gd name="T27" fmla="*/ 2756 h 3263"/>
                <a:gd name="T28" fmla="*/ 3513 w 3779"/>
                <a:gd name="T29" fmla="*/ 3263 h 3263"/>
                <a:gd name="T30" fmla="*/ 2258 w 3779"/>
                <a:gd name="T31" fmla="*/ 3263 h 3263"/>
                <a:gd name="T32" fmla="*/ 2258 w 3779"/>
                <a:gd name="T33" fmla="*/ 1381 h 3263"/>
                <a:gd name="T34" fmla="*/ 2886 w 3779"/>
                <a:gd name="T35" fmla="*/ 753 h 3263"/>
                <a:gd name="T36" fmla="*/ 2886 w 3779"/>
                <a:gd name="T37" fmla="*/ 753 h 3263"/>
                <a:gd name="T38" fmla="*/ 3513 w 3779"/>
                <a:gd name="T39" fmla="*/ 1381 h 3263"/>
                <a:gd name="T40" fmla="*/ 3513 w 3779"/>
                <a:gd name="T41" fmla="*/ 1491 h 3263"/>
                <a:gd name="T42" fmla="*/ 2886 w 3779"/>
                <a:gd name="T43" fmla="*/ 753 h 3263"/>
                <a:gd name="T44" fmla="*/ 627 w 3779"/>
                <a:gd name="T45" fmla="*/ 753 h 3263"/>
                <a:gd name="T46" fmla="*/ 0 w 3779"/>
                <a:gd name="T47" fmla="*/ 1381 h 3263"/>
                <a:gd name="T48" fmla="*/ 0 w 3779"/>
                <a:gd name="T49" fmla="*/ 3263 h 3263"/>
                <a:gd name="T50" fmla="*/ 2886 w 3779"/>
                <a:gd name="T51" fmla="*/ 3263 h 3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79" h="3263">
                  <a:moveTo>
                    <a:pt x="1505" y="1883"/>
                  </a:moveTo>
                  <a:cubicBezTo>
                    <a:pt x="1505" y="0"/>
                    <a:pt x="1505" y="0"/>
                    <a:pt x="1505" y="0"/>
                  </a:cubicBezTo>
                  <a:cubicBezTo>
                    <a:pt x="752" y="0"/>
                    <a:pt x="752" y="0"/>
                    <a:pt x="752" y="0"/>
                  </a:cubicBezTo>
                  <a:cubicBezTo>
                    <a:pt x="752" y="251"/>
                    <a:pt x="752" y="251"/>
                    <a:pt x="752" y="251"/>
                  </a:cubicBezTo>
                  <a:cubicBezTo>
                    <a:pt x="1505" y="251"/>
                    <a:pt x="1505" y="251"/>
                    <a:pt x="1505" y="251"/>
                  </a:cubicBezTo>
                  <a:moveTo>
                    <a:pt x="3779" y="2756"/>
                  </a:moveTo>
                  <a:cubicBezTo>
                    <a:pt x="2261" y="2756"/>
                    <a:pt x="2261" y="2756"/>
                    <a:pt x="2261" y="2756"/>
                  </a:cubicBezTo>
                  <a:cubicBezTo>
                    <a:pt x="2261" y="1491"/>
                    <a:pt x="2261" y="1491"/>
                    <a:pt x="2261" y="1491"/>
                  </a:cubicBezTo>
                  <a:cubicBezTo>
                    <a:pt x="3779" y="1491"/>
                    <a:pt x="3779" y="1491"/>
                    <a:pt x="3779" y="1491"/>
                  </a:cubicBezTo>
                  <a:lnTo>
                    <a:pt x="3779" y="2756"/>
                  </a:lnTo>
                  <a:close/>
                  <a:moveTo>
                    <a:pt x="3779" y="1744"/>
                  </a:moveTo>
                  <a:cubicBezTo>
                    <a:pt x="2894" y="2250"/>
                    <a:pt x="2894" y="2250"/>
                    <a:pt x="2894" y="2250"/>
                  </a:cubicBezTo>
                  <a:cubicBezTo>
                    <a:pt x="2323" y="1924"/>
                    <a:pt x="2323" y="1924"/>
                    <a:pt x="2323" y="1924"/>
                  </a:cubicBezTo>
                  <a:moveTo>
                    <a:pt x="3513" y="2756"/>
                  </a:moveTo>
                  <a:cubicBezTo>
                    <a:pt x="3513" y="3263"/>
                    <a:pt x="3513" y="3263"/>
                    <a:pt x="3513" y="3263"/>
                  </a:cubicBezTo>
                  <a:cubicBezTo>
                    <a:pt x="2258" y="3263"/>
                    <a:pt x="2258" y="3263"/>
                    <a:pt x="2258" y="3263"/>
                  </a:cubicBezTo>
                  <a:cubicBezTo>
                    <a:pt x="2258" y="1381"/>
                    <a:pt x="2258" y="1381"/>
                    <a:pt x="2258" y="1381"/>
                  </a:cubicBezTo>
                  <a:cubicBezTo>
                    <a:pt x="2258" y="1034"/>
                    <a:pt x="2539" y="753"/>
                    <a:pt x="2886" y="753"/>
                  </a:cubicBezTo>
                  <a:cubicBezTo>
                    <a:pt x="2886" y="753"/>
                    <a:pt x="2886" y="753"/>
                    <a:pt x="2886" y="753"/>
                  </a:cubicBezTo>
                  <a:cubicBezTo>
                    <a:pt x="3232" y="753"/>
                    <a:pt x="3513" y="1034"/>
                    <a:pt x="3513" y="1381"/>
                  </a:cubicBezTo>
                  <a:cubicBezTo>
                    <a:pt x="3513" y="1491"/>
                    <a:pt x="3513" y="1491"/>
                    <a:pt x="3513" y="1491"/>
                  </a:cubicBezTo>
                  <a:moveTo>
                    <a:pt x="2886" y="753"/>
                  </a:moveTo>
                  <a:cubicBezTo>
                    <a:pt x="627" y="753"/>
                    <a:pt x="627" y="753"/>
                    <a:pt x="627" y="753"/>
                  </a:cubicBezTo>
                  <a:cubicBezTo>
                    <a:pt x="280" y="753"/>
                    <a:pt x="0" y="1034"/>
                    <a:pt x="0" y="1381"/>
                  </a:cubicBezTo>
                  <a:cubicBezTo>
                    <a:pt x="0" y="3263"/>
                    <a:pt x="0" y="3263"/>
                    <a:pt x="0" y="3263"/>
                  </a:cubicBezTo>
                  <a:cubicBezTo>
                    <a:pt x="2886" y="3263"/>
                    <a:pt x="2886" y="3263"/>
                    <a:pt x="2886" y="3263"/>
                  </a:cubicBezTo>
                </a:path>
              </a:pathLst>
            </a:custGeom>
            <a:noFill/>
            <a:ln w="15875" cap="flat">
              <a:solidFill>
                <a:srgbClr val="00B05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E2C77CD-B63F-4173-B2C3-B68952DE2F82}"/>
              </a:ext>
            </a:extLst>
          </p:cNvPr>
          <p:cNvGrpSpPr/>
          <p:nvPr/>
        </p:nvGrpSpPr>
        <p:grpSpPr>
          <a:xfrm>
            <a:off x="4863489" y="4508463"/>
            <a:ext cx="617221" cy="488396"/>
            <a:chOff x="6484652" y="6011284"/>
            <a:chExt cx="822961" cy="651194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0B2A912-BBEC-492A-9571-D6AC1AB6E55B}"/>
                </a:ext>
              </a:extLst>
            </p:cNvPr>
            <p:cNvSpPr/>
            <p:nvPr/>
          </p:nvSpPr>
          <p:spPr bwMode="auto">
            <a:xfrm>
              <a:off x="6484652" y="6364182"/>
              <a:ext cx="822961" cy="298296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109728" rIns="6858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Junk</a:t>
              </a:r>
              <a:endParaRPr kumimoji="0" lang="en-US" sz="713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0" name="Warning_E7BA" title="Icon of a triangle with an exclaimation point inside">
              <a:extLst>
                <a:ext uri="{FF2B5EF4-FFF2-40B4-BE49-F238E27FC236}">
                  <a16:creationId xmlns:a16="http://schemas.microsoft.com/office/drawing/2014/main" id="{12577DAB-D352-4B28-A2C8-737552854A5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719145" y="6011284"/>
              <a:ext cx="365574" cy="342883"/>
            </a:xfrm>
            <a:custGeom>
              <a:avLst/>
              <a:gdLst>
                <a:gd name="T0" fmla="*/ 0 w 3939"/>
                <a:gd name="T1" fmla="*/ 3941 h 3941"/>
                <a:gd name="T2" fmla="*/ 1970 w 3939"/>
                <a:gd name="T3" fmla="*/ 0 h 3941"/>
                <a:gd name="T4" fmla="*/ 3939 w 3939"/>
                <a:gd name="T5" fmla="*/ 3941 h 3941"/>
                <a:gd name="T6" fmla="*/ 0 w 3939"/>
                <a:gd name="T7" fmla="*/ 3941 h 3941"/>
                <a:gd name="T8" fmla="*/ 1970 w 3939"/>
                <a:gd name="T9" fmla="*/ 1144 h 3941"/>
                <a:gd name="T10" fmla="*/ 1970 w 3939"/>
                <a:gd name="T11" fmla="*/ 2911 h 3941"/>
                <a:gd name="T12" fmla="*/ 1970 w 3939"/>
                <a:gd name="T13" fmla="*/ 3205 h 3941"/>
                <a:gd name="T14" fmla="*/ 1970 w 3939"/>
                <a:gd name="T15" fmla="*/ 3500 h 3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39" h="3941">
                  <a:moveTo>
                    <a:pt x="0" y="3941"/>
                  </a:moveTo>
                  <a:lnTo>
                    <a:pt x="1970" y="0"/>
                  </a:lnTo>
                  <a:lnTo>
                    <a:pt x="3939" y="3941"/>
                  </a:lnTo>
                  <a:lnTo>
                    <a:pt x="0" y="3941"/>
                  </a:lnTo>
                  <a:moveTo>
                    <a:pt x="1970" y="1144"/>
                  </a:moveTo>
                  <a:lnTo>
                    <a:pt x="1970" y="2911"/>
                  </a:lnTo>
                  <a:moveTo>
                    <a:pt x="1970" y="3205"/>
                  </a:moveTo>
                  <a:lnTo>
                    <a:pt x="1970" y="3500"/>
                  </a:lnTo>
                </a:path>
              </a:pathLst>
            </a:custGeom>
            <a:noFill/>
            <a:ln w="15875" cap="sq">
              <a:solidFill>
                <a:srgbClr val="FFC00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96A25D-8431-4E36-9484-690B7F4512F1}"/>
              </a:ext>
            </a:extLst>
          </p:cNvPr>
          <p:cNvGrpSpPr/>
          <p:nvPr/>
        </p:nvGrpSpPr>
        <p:grpSpPr>
          <a:xfrm>
            <a:off x="3226195" y="4473849"/>
            <a:ext cx="697298" cy="581470"/>
            <a:chOff x="4301594" y="5965131"/>
            <a:chExt cx="929730" cy="775293"/>
          </a:xfrm>
        </p:grpSpPr>
        <p:sp>
          <p:nvSpPr>
            <p:cNvPr id="139" name="Flowchart: Process 138">
              <a:extLst>
                <a:ext uri="{FF2B5EF4-FFF2-40B4-BE49-F238E27FC236}">
                  <a16:creationId xmlns:a16="http://schemas.microsoft.com/office/drawing/2014/main" id="{FF60A135-E46C-48A7-9B8B-035AE193C23B}"/>
                </a:ext>
              </a:extLst>
            </p:cNvPr>
            <p:cNvSpPr/>
            <p:nvPr/>
          </p:nvSpPr>
          <p:spPr bwMode="auto">
            <a:xfrm>
              <a:off x="4301594" y="6432638"/>
              <a:ext cx="929730" cy="307786"/>
            </a:xfrm>
            <a:prstGeom prst="flowChartProcess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109728" rIns="6858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User awareness</a:t>
              </a:r>
            </a:p>
          </p:txBody>
        </p:sp>
        <p:sp>
          <p:nvSpPr>
            <p:cNvPr id="192" name="people_4" title="Icon of a person">
              <a:extLst>
                <a:ext uri="{FF2B5EF4-FFF2-40B4-BE49-F238E27FC236}">
                  <a16:creationId xmlns:a16="http://schemas.microsoft.com/office/drawing/2014/main" id="{14F6AB5A-E77C-4C8C-9602-F15B9D2A4EF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13319" y="5965131"/>
              <a:ext cx="327161" cy="365760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5113AC-60A0-47E6-BBB1-C7A483B394B6}"/>
              </a:ext>
            </a:extLst>
          </p:cNvPr>
          <p:cNvGrpSpPr/>
          <p:nvPr/>
        </p:nvGrpSpPr>
        <p:grpSpPr>
          <a:xfrm>
            <a:off x="2011237" y="3744527"/>
            <a:ext cx="874582" cy="542766"/>
            <a:chOff x="2681649" y="4992702"/>
            <a:chExt cx="1166109" cy="723688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6171F9D-FAE9-410C-9597-7DB366993B3C}"/>
                </a:ext>
              </a:extLst>
            </p:cNvPr>
            <p:cNvSpPr/>
            <p:nvPr/>
          </p:nvSpPr>
          <p:spPr bwMode="auto">
            <a:xfrm>
              <a:off x="2681649" y="5419199"/>
              <a:ext cx="1166109" cy="297191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09728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//intranet</a:t>
              </a:r>
            </a:p>
          </p:txBody>
        </p:sp>
        <p:sp>
          <p:nvSpPr>
            <p:cNvPr id="193" name="Alarm_2" title="Icon of a bell with three signal lines coming out of it">
              <a:extLst>
                <a:ext uri="{FF2B5EF4-FFF2-40B4-BE49-F238E27FC236}">
                  <a16:creationId xmlns:a16="http://schemas.microsoft.com/office/drawing/2014/main" id="{B606A78C-97BF-41B4-852A-49B0FAF6EA8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68339" y="4992702"/>
              <a:ext cx="370711" cy="365760"/>
            </a:xfrm>
            <a:custGeom>
              <a:avLst/>
              <a:gdLst>
                <a:gd name="T0" fmla="*/ 200 w 338"/>
                <a:gd name="T1" fmla="*/ 283 h 333"/>
                <a:gd name="T2" fmla="*/ 151 w 338"/>
                <a:gd name="T3" fmla="*/ 333 h 333"/>
                <a:gd name="T4" fmla="*/ 101 w 338"/>
                <a:gd name="T5" fmla="*/ 283 h 333"/>
                <a:gd name="T6" fmla="*/ 262 w 338"/>
                <a:gd name="T7" fmla="*/ 198 h 333"/>
                <a:gd name="T8" fmla="*/ 262 w 338"/>
                <a:gd name="T9" fmla="*/ 283 h 333"/>
                <a:gd name="T10" fmla="*/ 213 w 338"/>
                <a:gd name="T11" fmla="*/ 27 h 333"/>
                <a:gd name="T12" fmla="*/ 151 w 338"/>
                <a:gd name="T13" fmla="*/ 8 h 333"/>
                <a:gd name="T14" fmla="*/ 39 w 338"/>
                <a:gd name="T15" fmla="*/ 119 h 333"/>
                <a:gd name="T16" fmla="*/ 39 w 338"/>
                <a:gd name="T17" fmla="*/ 282 h 333"/>
                <a:gd name="T18" fmla="*/ 0 w 338"/>
                <a:gd name="T19" fmla="*/ 283 h 333"/>
                <a:gd name="T20" fmla="*/ 298 w 338"/>
                <a:gd name="T21" fmla="*/ 283 h 333"/>
                <a:gd name="T22" fmla="*/ 205 w 338"/>
                <a:gd name="T23" fmla="*/ 145 h 333"/>
                <a:gd name="T24" fmla="*/ 222 w 338"/>
                <a:gd name="T25" fmla="*/ 105 h 333"/>
                <a:gd name="T26" fmla="*/ 205 w 338"/>
                <a:gd name="T27" fmla="*/ 66 h 333"/>
                <a:gd name="T28" fmla="*/ 253 w 338"/>
                <a:gd name="T29" fmla="*/ 177 h 333"/>
                <a:gd name="T30" fmla="*/ 279 w 338"/>
                <a:gd name="T31" fmla="*/ 105 h 333"/>
                <a:gd name="T32" fmla="*/ 252 w 338"/>
                <a:gd name="T33" fmla="*/ 33 h 333"/>
                <a:gd name="T34" fmla="*/ 302 w 338"/>
                <a:gd name="T35" fmla="*/ 211 h 333"/>
                <a:gd name="T36" fmla="*/ 338 w 338"/>
                <a:gd name="T37" fmla="*/ 105 h 333"/>
                <a:gd name="T38" fmla="*/ 302 w 338"/>
                <a:gd name="T3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8" h="333">
                  <a:moveTo>
                    <a:pt x="200" y="283"/>
                  </a:moveTo>
                  <a:cubicBezTo>
                    <a:pt x="200" y="311"/>
                    <a:pt x="178" y="333"/>
                    <a:pt x="151" y="333"/>
                  </a:cubicBezTo>
                  <a:cubicBezTo>
                    <a:pt x="123" y="333"/>
                    <a:pt x="101" y="311"/>
                    <a:pt x="101" y="283"/>
                  </a:cubicBezTo>
                  <a:moveTo>
                    <a:pt x="262" y="198"/>
                  </a:moveTo>
                  <a:cubicBezTo>
                    <a:pt x="262" y="283"/>
                    <a:pt x="262" y="283"/>
                    <a:pt x="262" y="283"/>
                  </a:cubicBezTo>
                  <a:moveTo>
                    <a:pt x="213" y="27"/>
                  </a:moveTo>
                  <a:cubicBezTo>
                    <a:pt x="195" y="15"/>
                    <a:pt x="174" y="8"/>
                    <a:pt x="151" y="8"/>
                  </a:cubicBezTo>
                  <a:cubicBezTo>
                    <a:pt x="89" y="8"/>
                    <a:pt x="39" y="58"/>
                    <a:pt x="39" y="119"/>
                  </a:cubicBezTo>
                  <a:cubicBezTo>
                    <a:pt x="39" y="282"/>
                    <a:pt x="39" y="282"/>
                    <a:pt x="39" y="282"/>
                  </a:cubicBezTo>
                  <a:moveTo>
                    <a:pt x="0" y="283"/>
                  </a:moveTo>
                  <a:cubicBezTo>
                    <a:pt x="298" y="283"/>
                    <a:pt x="298" y="283"/>
                    <a:pt x="298" y="283"/>
                  </a:cubicBezTo>
                  <a:moveTo>
                    <a:pt x="205" y="145"/>
                  </a:moveTo>
                  <a:cubicBezTo>
                    <a:pt x="216" y="135"/>
                    <a:pt x="222" y="121"/>
                    <a:pt x="222" y="105"/>
                  </a:cubicBezTo>
                  <a:cubicBezTo>
                    <a:pt x="222" y="90"/>
                    <a:pt x="215" y="76"/>
                    <a:pt x="205" y="66"/>
                  </a:cubicBezTo>
                  <a:moveTo>
                    <a:pt x="253" y="177"/>
                  </a:moveTo>
                  <a:cubicBezTo>
                    <a:pt x="269" y="157"/>
                    <a:pt x="279" y="133"/>
                    <a:pt x="279" y="105"/>
                  </a:cubicBezTo>
                  <a:cubicBezTo>
                    <a:pt x="279" y="78"/>
                    <a:pt x="269" y="52"/>
                    <a:pt x="252" y="33"/>
                  </a:cubicBezTo>
                  <a:moveTo>
                    <a:pt x="302" y="211"/>
                  </a:moveTo>
                  <a:cubicBezTo>
                    <a:pt x="324" y="182"/>
                    <a:pt x="338" y="145"/>
                    <a:pt x="338" y="105"/>
                  </a:cubicBezTo>
                  <a:cubicBezTo>
                    <a:pt x="338" y="66"/>
                    <a:pt x="324" y="29"/>
                    <a:pt x="302" y="0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AF724D-7AC5-469A-B654-89B3103CB98A}"/>
              </a:ext>
            </a:extLst>
          </p:cNvPr>
          <p:cNvGrpSpPr/>
          <p:nvPr/>
        </p:nvGrpSpPr>
        <p:grpSpPr>
          <a:xfrm>
            <a:off x="2974800" y="3737205"/>
            <a:ext cx="874582" cy="587347"/>
            <a:chOff x="3966399" y="4982939"/>
            <a:chExt cx="1166109" cy="783129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A509D902-3F1D-45AD-88F1-66C57E16C555}"/>
                </a:ext>
              </a:extLst>
            </p:cNvPr>
            <p:cNvSpPr/>
            <p:nvPr/>
          </p:nvSpPr>
          <p:spPr bwMode="auto">
            <a:xfrm>
              <a:off x="3966399" y="5468877"/>
              <a:ext cx="1166109" cy="297191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09728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Outlook Report Message button</a:t>
              </a:r>
            </a:p>
          </p:txBody>
        </p:sp>
        <p:sp>
          <p:nvSpPr>
            <p:cNvPr id="195" name="Alarm_2" title="Icon of a bell with three signal lines coming out of it">
              <a:extLst>
                <a:ext uri="{FF2B5EF4-FFF2-40B4-BE49-F238E27FC236}">
                  <a16:creationId xmlns:a16="http://schemas.microsoft.com/office/drawing/2014/main" id="{FA42457B-229F-4923-98F6-70B39D31981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99597" y="4982939"/>
              <a:ext cx="370711" cy="365760"/>
            </a:xfrm>
            <a:custGeom>
              <a:avLst/>
              <a:gdLst>
                <a:gd name="T0" fmla="*/ 200 w 338"/>
                <a:gd name="T1" fmla="*/ 283 h 333"/>
                <a:gd name="T2" fmla="*/ 151 w 338"/>
                <a:gd name="T3" fmla="*/ 333 h 333"/>
                <a:gd name="T4" fmla="*/ 101 w 338"/>
                <a:gd name="T5" fmla="*/ 283 h 333"/>
                <a:gd name="T6" fmla="*/ 262 w 338"/>
                <a:gd name="T7" fmla="*/ 198 h 333"/>
                <a:gd name="T8" fmla="*/ 262 w 338"/>
                <a:gd name="T9" fmla="*/ 283 h 333"/>
                <a:gd name="T10" fmla="*/ 213 w 338"/>
                <a:gd name="T11" fmla="*/ 27 h 333"/>
                <a:gd name="T12" fmla="*/ 151 w 338"/>
                <a:gd name="T13" fmla="*/ 8 h 333"/>
                <a:gd name="T14" fmla="*/ 39 w 338"/>
                <a:gd name="T15" fmla="*/ 119 h 333"/>
                <a:gd name="T16" fmla="*/ 39 w 338"/>
                <a:gd name="T17" fmla="*/ 282 h 333"/>
                <a:gd name="T18" fmla="*/ 0 w 338"/>
                <a:gd name="T19" fmla="*/ 283 h 333"/>
                <a:gd name="T20" fmla="*/ 298 w 338"/>
                <a:gd name="T21" fmla="*/ 283 h 333"/>
                <a:gd name="T22" fmla="*/ 205 w 338"/>
                <a:gd name="T23" fmla="*/ 145 h 333"/>
                <a:gd name="T24" fmla="*/ 222 w 338"/>
                <a:gd name="T25" fmla="*/ 105 h 333"/>
                <a:gd name="T26" fmla="*/ 205 w 338"/>
                <a:gd name="T27" fmla="*/ 66 h 333"/>
                <a:gd name="T28" fmla="*/ 253 w 338"/>
                <a:gd name="T29" fmla="*/ 177 h 333"/>
                <a:gd name="T30" fmla="*/ 279 w 338"/>
                <a:gd name="T31" fmla="*/ 105 h 333"/>
                <a:gd name="T32" fmla="*/ 252 w 338"/>
                <a:gd name="T33" fmla="*/ 33 h 333"/>
                <a:gd name="T34" fmla="*/ 302 w 338"/>
                <a:gd name="T35" fmla="*/ 211 h 333"/>
                <a:gd name="T36" fmla="*/ 338 w 338"/>
                <a:gd name="T37" fmla="*/ 105 h 333"/>
                <a:gd name="T38" fmla="*/ 302 w 338"/>
                <a:gd name="T3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8" h="333">
                  <a:moveTo>
                    <a:pt x="200" y="283"/>
                  </a:moveTo>
                  <a:cubicBezTo>
                    <a:pt x="200" y="311"/>
                    <a:pt x="178" y="333"/>
                    <a:pt x="151" y="333"/>
                  </a:cubicBezTo>
                  <a:cubicBezTo>
                    <a:pt x="123" y="333"/>
                    <a:pt x="101" y="311"/>
                    <a:pt x="101" y="283"/>
                  </a:cubicBezTo>
                  <a:moveTo>
                    <a:pt x="262" y="198"/>
                  </a:moveTo>
                  <a:cubicBezTo>
                    <a:pt x="262" y="283"/>
                    <a:pt x="262" y="283"/>
                    <a:pt x="262" y="283"/>
                  </a:cubicBezTo>
                  <a:moveTo>
                    <a:pt x="213" y="27"/>
                  </a:moveTo>
                  <a:cubicBezTo>
                    <a:pt x="195" y="15"/>
                    <a:pt x="174" y="8"/>
                    <a:pt x="151" y="8"/>
                  </a:cubicBezTo>
                  <a:cubicBezTo>
                    <a:pt x="89" y="8"/>
                    <a:pt x="39" y="58"/>
                    <a:pt x="39" y="119"/>
                  </a:cubicBezTo>
                  <a:cubicBezTo>
                    <a:pt x="39" y="282"/>
                    <a:pt x="39" y="282"/>
                    <a:pt x="39" y="282"/>
                  </a:cubicBezTo>
                  <a:moveTo>
                    <a:pt x="0" y="283"/>
                  </a:moveTo>
                  <a:cubicBezTo>
                    <a:pt x="298" y="283"/>
                    <a:pt x="298" y="283"/>
                    <a:pt x="298" y="283"/>
                  </a:cubicBezTo>
                  <a:moveTo>
                    <a:pt x="205" y="145"/>
                  </a:moveTo>
                  <a:cubicBezTo>
                    <a:pt x="216" y="135"/>
                    <a:pt x="222" y="121"/>
                    <a:pt x="222" y="105"/>
                  </a:cubicBezTo>
                  <a:cubicBezTo>
                    <a:pt x="222" y="90"/>
                    <a:pt x="215" y="76"/>
                    <a:pt x="205" y="66"/>
                  </a:cubicBezTo>
                  <a:moveTo>
                    <a:pt x="253" y="177"/>
                  </a:moveTo>
                  <a:cubicBezTo>
                    <a:pt x="269" y="157"/>
                    <a:pt x="279" y="133"/>
                    <a:pt x="279" y="105"/>
                  </a:cubicBezTo>
                  <a:cubicBezTo>
                    <a:pt x="279" y="78"/>
                    <a:pt x="269" y="52"/>
                    <a:pt x="252" y="33"/>
                  </a:cubicBezTo>
                  <a:moveTo>
                    <a:pt x="302" y="211"/>
                  </a:moveTo>
                  <a:cubicBezTo>
                    <a:pt x="324" y="182"/>
                    <a:pt x="338" y="145"/>
                    <a:pt x="338" y="105"/>
                  </a:cubicBezTo>
                  <a:cubicBezTo>
                    <a:pt x="338" y="66"/>
                    <a:pt x="324" y="29"/>
                    <a:pt x="302" y="0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A38C4C-AF24-402B-95D2-9138F8B8EE5F}"/>
              </a:ext>
            </a:extLst>
          </p:cNvPr>
          <p:cNvGrpSpPr/>
          <p:nvPr/>
        </p:nvGrpSpPr>
        <p:grpSpPr>
          <a:xfrm>
            <a:off x="2139918" y="2879699"/>
            <a:ext cx="617220" cy="529356"/>
            <a:chOff x="2853224" y="3839599"/>
            <a:chExt cx="822960" cy="70580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2BA8A40-0778-4315-BCBF-C30E4456C755}"/>
                </a:ext>
              </a:extLst>
            </p:cNvPr>
            <p:cNvSpPr/>
            <p:nvPr/>
          </p:nvSpPr>
          <p:spPr bwMode="auto">
            <a:xfrm>
              <a:off x="2853224" y="4248205"/>
              <a:ext cx="822960" cy="297202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109728" rIns="6858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SOC/IR</a:t>
              </a:r>
            </a:p>
          </p:txBody>
        </p:sp>
        <p:sp>
          <p:nvSpPr>
            <p:cNvPr id="196" name="Telemarketer_E7B9" title="Icon of a person wearing a headset">
              <a:extLst>
                <a:ext uri="{FF2B5EF4-FFF2-40B4-BE49-F238E27FC236}">
                  <a16:creationId xmlns:a16="http://schemas.microsoft.com/office/drawing/2014/main" id="{A88C5930-76E3-43D9-A67D-D731F233F19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93264" y="3839599"/>
              <a:ext cx="306684" cy="365760"/>
            </a:xfrm>
            <a:custGeom>
              <a:avLst/>
              <a:gdLst>
                <a:gd name="T0" fmla="*/ 0 w 3250"/>
                <a:gd name="T1" fmla="*/ 3875 h 3875"/>
                <a:gd name="T2" fmla="*/ 1625 w 3250"/>
                <a:gd name="T3" fmla="*/ 2250 h 3875"/>
                <a:gd name="T4" fmla="*/ 3250 w 3250"/>
                <a:gd name="T5" fmla="*/ 3875 h 3875"/>
                <a:gd name="T6" fmla="*/ 750 w 3250"/>
                <a:gd name="T7" fmla="*/ 1750 h 3875"/>
                <a:gd name="T8" fmla="*/ 750 w 3250"/>
                <a:gd name="T9" fmla="*/ 750 h 3875"/>
                <a:gd name="T10" fmla="*/ 500 w 3250"/>
                <a:gd name="T11" fmla="*/ 500 h 3875"/>
                <a:gd name="T12" fmla="*/ 250 w 3250"/>
                <a:gd name="T13" fmla="*/ 750 h 3875"/>
                <a:gd name="T14" fmla="*/ 250 w 3250"/>
                <a:gd name="T15" fmla="*/ 1500 h 3875"/>
                <a:gd name="T16" fmla="*/ 500 w 3250"/>
                <a:gd name="T17" fmla="*/ 1750 h 3875"/>
                <a:gd name="T18" fmla="*/ 1500 w 3250"/>
                <a:gd name="T19" fmla="*/ 1750 h 3875"/>
                <a:gd name="T20" fmla="*/ 690 w 3250"/>
                <a:gd name="T21" fmla="*/ 1751 h 3875"/>
                <a:gd name="T22" fmla="*/ 1625 w 3250"/>
                <a:gd name="T23" fmla="*/ 2250 h 3875"/>
                <a:gd name="T24" fmla="*/ 2750 w 3250"/>
                <a:gd name="T25" fmla="*/ 1125 h 3875"/>
                <a:gd name="T26" fmla="*/ 1625 w 3250"/>
                <a:gd name="T27" fmla="*/ 0 h 3875"/>
                <a:gd name="T28" fmla="*/ 689 w 3250"/>
                <a:gd name="T29" fmla="*/ 500 h 3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50" h="3875">
                  <a:moveTo>
                    <a:pt x="0" y="3875"/>
                  </a:moveTo>
                  <a:cubicBezTo>
                    <a:pt x="0" y="2978"/>
                    <a:pt x="728" y="2250"/>
                    <a:pt x="1625" y="2250"/>
                  </a:cubicBezTo>
                  <a:cubicBezTo>
                    <a:pt x="2522" y="2250"/>
                    <a:pt x="3250" y="2978"/>
                    <a:pt x="3250" y="3875"/>
                  </a:cubicBezTo>
                  <a:moveTo>
                    <a:pt x="750" y="1750"/>
                  </a:moveTo>
                  <a:cubicBezTo>
                    <a:pt x="750" y="750"/>
                    <a:pt x="750" y="750"/>
                    <a:pt x="750" y="750"/>
                  </a:cubicBezTo>
                  <a:cubicBezTo>
                    <a:pt x="750" y="612"/>
                    <a:pt x="638" y="500"/>
                    <a:pt x="500" y="500"/>
                  </a:cubicBezTo>
                  <a:cubicBezTo>
                    <a:pt x="362" y="500"/>
                    <a:pt x="250" y="612"/>
                    <a:pt x="250" y="750"/>
                  </a:cubicBezTo>
                  <a:cubicBezTo>
                    <a:pt x="250" y="1500"/>
                    <a:pt x="250" y="1500"/>
                    <a:pt x="250" y="1500"/>
                  </a:cubicBezTo>
                  <a:cubicBezTo>
                    <a:pt x="250" y="1638"/>
                    <a:pt x="362" y="1750"/>
                    <a:pt x="500" y="1750"/>
                  </a:cubicBezTo>
                  <a:cubicBezTo>
                    <a:pt x="1500" y="1750"/>
                    <a:pt x="1500" y="1750"/>
                    <a:pt x="1500" y="1750"/>
                  </a:cubicBezTo>
                  <a:moveTo>
                    <a:pt x="690" y="1751"/>
                  </a:moveTo>
                  <a:cubicBezTo>
                    <a:pt x="892" y="2052"/>
                    <a:pt x="1235" y="2250"/>
                    <a:pt x="1625" y="2250"/>
                  </a:cubicBezTo>
                  <a:cubicBezTo>
                    <a:pt x="2246" y="2250"/>
                    <a:pt x="2750" y="1746"/>
                    <a:pt x="2750" y="1125"/>
                  </a:cubicBezTo>
                  <a:cubicBezTo>
                    <a:pt x="2750" y="504"/>
                    <a:pt x="2246" y="0"/>
                    <a:pt x="1625" y="0"/>
                  </a:cubicBezTo>
                  <a:cubicBezTo>
                    <a:pt x="1235" y="0"/>
                    <a:pt x="891" y="199"/>
                    <a:pt x="689" y="500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0F9E45-50DD-423C-9B80-0AACD8AE4975}"/>
              </a:ext>
            </a:extLst>
          </p:cNvPr>
          <p:cNvGrpSpPr/>
          <p:nvPr/>
        </p:nvGrpSpPr>
        <p:grpSpPr>
          <a:xfrm>
            <a:off x="2711810" y="1840760"/>
            <a:ext cx="681737" cy="577788"/>
            <a:chOff x="3615747" y="2454347"/>
            <a:chExt cx="908982" cy="770384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C4168CF-CD6A-4FCF-9F66-C57CF902463F}"/>
                </a:ext>
              </a:extLst>
            </p:cNvPr>
            <p:cNvSpPr/>
            <p:nvPr/>
          </p:nvSpPr>
          <p:spPr bwMode="auto">
            <a:xfrm>
              <a:off x="3615747" y="2909951"/>
              <a:ext cx="908982" cy="314780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109728" rIns="6858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Search &amp; purge</a:t>
              </a:r>
              <a:endParaRPr kumimoji="0" lang="en-US" sz="713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trash" title="Icon of a trash can">
              <a:extLst>
                <a:ext uri="{FF2B5EF4-FFF2-40B4-BE49-F238E27FC236}">
                  <a16:creationId xmlns:a16="http://schemas.microsoft.com/office/drawing/2014/main" id="{012BB3F4-0103-4C0D-A7C5-2C027D18629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941978" y="2454347"/>
              <a:ext cx="316293" cy="365760"/>
            </a:xfrm>
            <a:custGeom>
              <a:avLst/>
              <a:gdLst>
                <a:gd name="T0" fmla="*/ 258 w 292"/>
                <a:gd name="T1" fmla="*/ 46 h 337"/>
                <a:gd name="T2" fmla="*/ 258 w 292"/>
                <a:gd name="T3" fmla="*/ 313 h 337"/>
                <a:gd name="T4" fmla="*/ 234 w 292"/>
                <a:gd name="T5" fmla="*/ 337 h 337"/>
                <a:gd name="T6" fmla="*/ 57 w 292"/>
                <a:gd name="T7" fmla="*/ 337 h 337"/>
                <a:gd name="T8" fmla="*/ 33 w 292"/>
                <a:gd name="T9" fmla="*/ 313 h 337"/>
                <a:gd name="T10" fmla="*/ 33 w 292"/>
                <a:gd name="T11" fmla="*/ 46 h 337"/>
                <a:gd name="T12" fmla="*/ 0 w 292"/>
                <a:gd name="T13" fmla="*/ 46 h 337"/>
                <a:gd name="T14" fmla="*/ 292 w 292"/>
                <a:gd name="T15" fmla="*/ 46 h 337"/>
                <a:gd name="T16" fmla="*/ 101 w 292"/>
                <a:gd name="T17" fmla="*/ 101 h 337"/>
                <a:gd name="T18" fmla="*/ 101 w 292"/>
                <a:gd name="T19" fmla="*/ 279 h 337"/>
                <a:gd name="T20" fmla="*/ 146 w 292"/>
                <a:gd name="T21" fmla="*/ 101 h 337"/>
                <a:gd name="T22" fmla="*/ 146 w 292"/>
                <a:gd name="T23" fmla="*/ 279 h 337"/>
                <a:gd name="T24" fmla="*/ 191 w 292"/>
                <a:gd name="T25" fmla="*/ 101 h 337"/>
                <a:gd name="T26" fmla="*/ 191 w 292"/>
                <a:gd name="T27" fmla="*/ 279 h 337"/>
                <a:gd name="T28" fmla="*/ 191 w 292"/>
                <a:gd name="T29" fmla="*/ 46 h 337"/>
                <a:gd name="T30" fmla="*/ 191 w 292"/>
                <a:gd name="T31" fmla="*/ 14 h 337"/>
                <a:gd name="T32" fmla="*/ 177 w 292"/>
                <a:gd name="T33" fmla="*/ 0 h 337"/>
                <a:gd name="T34" fmla="*/ 115 w 292"/>
                <a:gd name="T35" fmla="*/ 0 h 337"/>
                <a:gd name="T36" fmla="*/ 101 w 292"/>
                <a:gd name="T37" fmla="*/ 14 h 337"/>
                <a:gd name="T38" fmla="*/ 101 w 292"/>
                <a:gd name="T39" fmla="*/ 4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2" h="337">
                  <a:moveTo>
                    <a:pt x="258" y="46"/>
                  </a:moveTo>
                  <a:cubicBezTo>
                    <a:pt x="258" y="313"/>
                    <a:pt x="258" y="313"/>
                    <a:pt x="258" y="313"/>
                  </a:cubicBezTo>
                  <a:cubicBezTo>
                    <a:pt x="258" y="326"/>
                    <a:pt x="247" y="337"/>
                    <a:pt x="234" y="337"/>
                  </a:cubicBezTo>
                  <a:cubicBezTo>
                    <a:pt x="57" y="337"/>
                    <a:pt x="57" y="337"/>
                    <a:pt x="57" y="337"/>
                  </a:cubicBezTo>
                  <a:cubicBezTo>
                    <a:pt x="44" y="337"/>
                    <a:pt x="33" y="326"/>
                    <a:pt x="33" y="313"/>
                  </a:cubicBezTo>
                  <a:cubicBezTo>
                    <a:pt x="33" y="46"/>
                    <a:pt x="33" y="46"/>
                    <a:pt x="33" y="46"/>
                  </a:cubicBezTo>
                  <a:moveTo>
                    <a:pt x="0" y="46"/>
                  </a:moveTo>
                  <a:cubicBezTo>
                    <a:pt x="292" y="46"/>
                    <a:pt x="292" y="46"/>
                    <a:pt x="292" y="46"/>
                  </a:cubicBezTo>
                  <a:moveTo>
                    <a:pt x="101" y="101"/>
                  </a:moveTo>
                  <a:cubicBezTo>
                    <a:pt x="101" y="279"/>
                    <a:pt x="101" y="279"/>
                    <a:pt x="101" y="279"/>
                  </a:cubicBezTo>
                  <a:moveTo>
                    <a:pt x="146" y="101"/>
                  </a:moveTo>
                  <a:cubicBezTo>
                    <a:pt x="146" y="279"/>
                    <a:pt x="146" y="279"/>
                    <a:pt x="146" y="279"/>
                  </a:cubicBezTo>
                  <a:moveTo>
                    <a:pt x="191" y="101"/>
                  </a:moveTo>
                  <a:cubicBezTo>
                    <a:pt x="191" y="279"/>
                    <a:pt x="191" y="279"/>
                    <a:pt x="191" y="279"/>
                  </a:cubicBezTo>
                  <a:moveTo>
                    <a:pt x="191" y="46"/>
                  </a:moveTo>
                  <a:cubicBezTo>
                    <a:pt x="191" y="14"/>
                    <a:pt x="191" y="14"/>
                    <a:pt x="191" y="14"/>
                  </a:cubicBezTo>
                  <a:cubicBezTo>
                    <a:pt x="191" y="6"/>
                    <a:pt x="185" y="0"/>
                    <a:pt x="17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7" y="0"/>
                    <a:pt x="101" y="6"/>
                    <a:pt x="101" y="14"/>
                  </a:cubicBezTo>
                  <a:cubicBezTo>
                    <a:pt x="101" y="46"/>
                    <a:pt x="101" y="46"/>
                    <a:pt x="101" y="46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5F4CF5-D3CD-4583-BC10-FDB2098407A3}"/>
              </a:ext>
            </a:extLst>
          </p:cNvPr>
          <p:cNvGrpSpPr/>
          <p:nvPr/>
        </p:nvGrpSpPr>
        <p:grpSpPr>
          <a:xfrm>
            <a:off x="2194583" y="848277"/>
            <a:ext cx="617220" cy="591321"/>
            <a:chOff x="2926110" y="1131036"/>
            <a:chExt cx="822960" cy="788428"/>
          </a:xfrm>
        </p:grpSpPr>
        <p:sp>
          <p:nvSpPr>
            <p:cNvPr id="143" name="Flowchart: Process 142">
              <a:extLst>
                <a:ext uri="{FF2B5EF4-FFF2-40B4-BE49-F238E27FC236}">
                  <a16:creationId xmlns:a16="http://schemas.microsoft.com/office/drawing/2014/main" id="{024B2E74-5B7B-45AB-874B-770E01BC5A9E}"/>
                </a:ext>
              </a:extLst>
            </p:cNvPr>
            <p:cNvSpPr/>
            <p:nvPr/>
          </p:nvSpPr>
          <p:spPr bwMode="auto">
            <a:xfrm>
              <a:off x="2926110" y="1616610"/>
              <a:ext cx="822960" cy="302854"/>
            </a:xfrm>
            <a:prstGeom prst="flowChartProcess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109728" rIns="6858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Machine</a:t>
              </a:r>
              <a:r>
                <a:rPr kumimoji="0" lang="en-US" sz="713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 </a:t>
              </a: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Learning</a:t>
              </a:r>
              <a:endParaRPr kumimoji="0" lang="en-US" sz="713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Processing_E9F5" title="Icon of two interlocked gears">
              <a:extLst>
                <a:ext uri="{FF2B5EF4-FFF2-40B4-BE49-F238E27FC236}">
                  <a16:creationId xmlns:a16="http://schemas.microsoft.com/office/drawing/2014/main" id="{C6A462F0-A043-4156-BADE-883DE5D0F04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156320" y="1131036"/>
              <a:ext cx="419963" cy="36576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75D66D-4559-40BC-BDE0-7A313C7151B7}"/>
              </a:ext>
            </a:extLst>
          </p:cNvPr>
          <p:cNvGrpSpPr/>
          <p:nvPr/>
        </p:nvGrpSpPr>
        <p:grpSpPr>
          <a:xfrm>
            <a:off x="2035996" y="1839680"/>
            <a:ext cx="819503" cy="569265"/>
            <a:chOff x="2714660" y="2452907"/>
            <a:chExt cx="1092671" cy="75902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78817AD-3F1F-4705-9B5D-1B51761553BA}"/>
                </a:ext>
              </a:extLst>
            </p:cNvPr>
            <p:cNvSpPr/>
            <p:nvPr/>
          </p:nvSpPr>
          <p:spPr bwMode="auto">
            <a:xfrm>
              <a:off x="2714660" y="2914586"/>
              <a:ext cx="1092671" cy="297341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109728" rIns="6858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Password reset</a:t>
              </a:r>
            </a:p>
          </p:txBody>
        </p:sp>
        <p:sp>
          <p:nvSpPr>
            <p:cNvPr id="199" name="arrow_26" title="Icon of a dotted line circle made of a curved arrow pointing clockwise">
              <a:extLst>
                <a:ext uri="{FF2B5EF4-FFF2-40B4-BE49-F238E27FC236}">
                  <a16:creationId xmlns:a16="http://schemas.microsoft.com/office/drawing/2014/main" id="{CC78E289-B85A-4CA2-AE11-B33EA7E9EA6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143299" y="2452907"/>
              <a:ext cx="377479" cy="365760"/>
            </a:xfrm>
            <a:custGeom>
              <a:avLst/>
              <a:gdLst>
                <a:gd name="T0" fmla="*/ 18 w 328"/>
                <a:gd name="T1" fmla="*/ 80 h 319"/>
                <a:gd name="T2" fmla="*/ 110 w 328"/>
                <a:gd name="T3" fmla="*/ 0 h 319"/>
                <a:gd name="T4" fmla="*/ 8 w 328"/>
                <a:gd name="T5" fmla="*/ 206 h 319"/>
                <a:gd name="T6" fmla="*/ 0 w 328"/>
                <a:gd name="T7" fmla="*/ 155 h 319"/>
                <a:gd name="T8" fmla="*/ 7 w 328"/>
                <a:gd name="T9" fmla="*/ 105 h 319"/>
                <a:gd name="T10" fmla="*/ 88 w 328"/>
                <a:gd name="T11" fmla="*/ 301 h 319"/>
                <a:gd name="T12" fmla="*/ 19 w 328"/>
                <a:gd name="T13" fmla="*/ 232 h 319"/>
                <a:gd name="T14" fmla="*/ 18 w 328"/>
                <a:gd name="T15" fmla="*/ 230 h 319"/>
                <a:gd name="T16" fmla="*/ 213 w 328"/>
                <a:gd name="T17" fmla="*/ 311 h 319"/>
                <a:gd name="T18" fmla="*/ 164 w 328"/>
                <a:gd name="T19" fmla="*/ 319 h 319"/>
                <a:gd name="T20" fmla="*/ 114 w 328"/>
                <a:gd name="T21" fmla="*/ 311 h 319"/>
                <a:gd name="T22" fmla="*/ 309 w 328"/>
                <a:gd name="T23" fmla="*/ 231 h 319"/>
                <a:gd name="T24" fmla="*/ 239 w 328"/>
                <a:gd name="T25" fmla="*/ 301 h 319"/>
                <a:gd name="T26" fmla="*/ 320 w 328"/>
                <a:gd name="T27" fmla="*/ 105 h 319"/>
                <a:gd name="T28" fmla="*/ 328 w 328"/>
                <a:gd name="T29" fmla="*/ 155 h 319"/>
                <a:gd name="T30" fmla="*/ 320 w 328"/>
                <a:gd name="T31" fmla="*/ 204 h 319"/>
                <a:gd name="T32" fmla="*/ 239 w 328"/>
                <a:gd name="T33" fmla="*/ 9 h 319"/>
                <a:gd name="T34" fmla="*/ 310 w 328"/>
                <a:gd name="T35" fmla="*/ 80 h 319"/>
                <a:gd name="T36" fmla="*/ 110 w 328"/>
                <a:gd name="T37" fmla="*/ 75 h 319"/>
                <a:gd name="T38" fmla="*/ 110 w 328"/>
                <a:gd name="T39" fmla="*/ 0 h 319"/>
                <a:gd name="T40" fmla="*/ 36 w 328"/>
                <a:gd name="T41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8" h="319">
                  <a:moveTo>
                    <a:pt x="18" y="80"/>
                  </a:moveTo>
                  <a:cubicBezTo>
                    <a:pt x="37" y="43"/>
                    <a:pt x="70" y="14"/>
                    <a:pt x="110" y="0"/>
                  </a:cubicBezTo>
                  <a:moveTo>
                    <a:pt x="8" y="206"/>
                  </a:moveTo>
                  <a:cubicBezTo>
                    <a:pt x="2" y="190"/>
                    <a:pt x="0" y="173"/>
                    <a:pt x="0" y="155"/>
                  </a:cubicBezTo>
                  <a:cubicBezTo>
                    <a:pt x="0" y="138"/>
                    <a:pt x="2" y="121"/>
                    <a:pt x="7" y="105"/>
                  </a:cubicBezTo>
                  <a:moveTo>
                    <a:pt x="88" y="301"/>
                  </a:moveTo>
                  <a:cubicBezTo>
                    <a:pt x="59" y="285"/>
                    <a:pt x="34" y="261"/>
                    <a:pt x="19" y="232"/>
                  </a:cubicBezTo>
                  <a:cubicBezTo>
                    <a:pt x="19" y="231"/>
                    <a:pt x="18" y="231"/>
                    <a:pt x="18" y="230"/>
                  </a:cubicBezTo>
                  <a:moveTo>
                    <a:pt x="213" y="311"/>
                  </a:moveTo>
                  <a:cubicBezTo>
                    <a:pt x="197" y="316"/>
                    <a:pt x="181" y="319"/>
                    <a:pt x="164" y="319"/>
                  </a:cubicBezTo>
                  <a:cubicBezTo>
                    <a:pt x="147" y="319"/>
                    <a:pt x="130" y="316"/>
                    <a:pt x="114" y="311"/>
                  </a:cubicBezTo>
                  <a:moveTo>
                    <a:pt x="309" y="231"/>
                  </a:moveTo>
                  <a:cubicBezTo>
                    <a:pt x="294" y="260"/>
                    <a:pt x="269" y="285"/>
                    <a:pt x="239" y="301"/>
                  </a:cubicBezTo>
                  <a:moveTo>
                    <a:pt x="320" y="105"/>
                  </a:moveTo>
                  <a:cubicBezTo>
                    <a:pt x="325" y="120"/>
                    <a:pt x="328" y="138"/>
                    <a:pt x="328" y="155"/>
                  </a:cubicBezTo>
                  <a:cubicBezTo>
                    <a:pt x="328" y="172"/>
                    <a:pt x="325" y="189"/>
                    <a:pt x="320" y="204"/>
                  </a:cubicBezTo>
                  <a:moveTo>
                    <a:pt x="239" y="9"/>
                  </a:moveTo>
                  <a:cubicBezTo>
                    <a:pt x="269" y="25"/>
                    <a:pt x="294" y="50"/>
                    <a:pt x="310" y="80"/>
                  </a:cubicBezTo>
                  <a:moveTo>
                    <a:pt x="110" y="75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A4D39B-FEC2-4BAA-B838-EAD16C40E36A}"/>
              </a:ext>
            </a:extLst>
          </p:cNvPr>
          <p:cNvGrpSpPr/>
          <p:nvPr/>
        </p:nvGrpSpPr>
        <p:grpSpPr>
          <a:xfrm>
            <a:off x="1528465" y="1875253"/>
            <a:ext cx="617159" cy="505580"/>
            <a:chOff x="2037953" y="2500338"/>
            <a:chExt cx="822879" cy="674106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228D8A8A-75EA-4C29-A559-8F98A61F67AE}"/>
                </a:ext>
              </a:extLst>
            </p:cNvPr>
            <p:cNvSpPr/>
            <p:nvPr/>
          </p:nvSpPr>
          <p:spPr bwMode="auto">
            <a:xfrm>
              <a:off x="2037953" y="2877197"/>
              <a:ext cx="822879" cy="297247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109728" rIns="6858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FnR</a:t>
              </a:r>
              <a:endParaRPr kumimoji="0" lang="en-US" sz="713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5" name="Laptop_E770" title="Icon of a laptop">
              <a:extLst>
                <a:ext uri="{FF2B5EF4-FFF2-40B4-BE49-F238E27FC236}">
                  <a16:creationId xmlns:a16="http://schemas.microsoft.com/office/drawing/2014/main" id="{F79BE38F-167E-4769-B135-39A081B25FE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30877" y="2500338"/>
              <a:ext cx="457200" cy="305079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46747A-C3A6-4466-9CD8-FC792F2764F0}"/>
              </a:ext>
            </a:extLst>
          </p:cNvPr>
          <p:cNvGrpSpPr/>
          <p:nvPr/>
        </p:nvGrpSpPr>
        <p:grpSpPr>
          <a:xfrm>
            <a:off x="2714182" y="1039554"/>
            <a:ext cx="631595" cy="2652584"/>
            <a:chOff x="3617595" y="1336523"/>
            <a:chExt cx="842126" cy="3536778"/>
          </a:xfrm>
        </p:grpSpPr>
        <p:cxnSp>
          <p:nvCxnSpPr>
            <p:cNvPr id="189" name="Connector: Elbow 188">
              <a:extLst>
                <a:ext uri="{FF2B5EF4-FFF2-40B4-BE49-F238E27FC236}">
                  <a16:creationId xmlns:a16="http://schemas.microsoft.com/office/drawing/2014/main" id="{C5B011CD-CAE6-4290-B057-4DBD92A9EAE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22291" y="2735870"/>
              <a:ext cx="3536778" cy="738083"/>
            </a:xfrm>
            <a:prstGeom prst="bentConnector2">
              <a:avLst/>
            </a:prstGeom>
            <a:ln w="15875">
              <a:solidFill>
                <a:srgbClr val="0078D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349EEE9F-0C24-4867-8EAB-D0DF847C79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7595" y="4249197"/>
              <a:ext cx="841877" cy="623644"/>
            </a:xfrm>
            <a:prstGeom prst="straightConnector1">
              <a:avLst/>
            </a:prstGeom>
            <a:ln w="15875">
              <a:solidFill>
                <a:srgbClr val="0078D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3F3B60-5032-4C2C-B4B4-21E88FC79F58}"/>
              </a:ext>
            </a:extLst>
          </p:cNvPr>
          <p:cNvGrpSpPr/>
          <p:nvPr/>
        </p:nvGrpSpPr>
        <p:grpSpPr>
          <a:xfrm>
            <a:off x="5456650" y="4481812"/>
            <a:ext cx="759864" cy="532616"/>
            <a:chOff x="7275533" y="5975749"/>
            <a:chExt cx="1013152" cy="710155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4AE4EC9-8A67-41B4-B282-DB4E20AD36F0}"/>
                </a:ext>
              </a:extLst>
            </p:cNvPr>
            <p:cNvSpPr/>
            <p:nvPr/>
          </p:nvSpPr>
          <p:spPr bwMode="auto">
            <a:xfrm>
              <a:off x="7275533" y="6351145"/>
              <a:ext cx="1013152" cy="334759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109728" rIns="6858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Quarantine</a:t>
              </a:r>
            </a:p>
          </p:txBody>
        </p:sp>
        <p:sp>
          <p:nvSpPr>
            <p:cNvPr id="140" name="magnify" title="Icon of a magnifying glass">
              <a:extLst>
                <a:ext uri="{FF2B5EF4-FFF2-40B4-BE49-F238E27FC236}">
                  <a16:creationId xmlns:a16="http://schemas.microsoft.com/office/drawing/2014/main" id="{7E97B560-4C84-40F0-9A27-E76F8B6D0A7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7622097" y="5975749"/>
              <a:ext cx="345876" cy="382170"/>
            </a:xfrm>
            <a:custGeom>
              <a:avLst/>
              <a:gdLst>
                <a:gd name="T0" fmla="*/ 112 w 343"/>
                <a:gd name="T1" fmla="*/ 223 h 338"/>
                <a:gd name="T2" fmla="*/ 0 w 343"/>
                <a:gd name="T3" fmla="*/ 111 h 338"/>
                <a:gd name="T4" fmla="*/ 112 w 343"/>
                <a:gd name="T5" fmla="*/ 0 h 338"/>
                <a:gd name="T6" fmla="*/ 223 w 343"/>
                <a:gd name="T7" fmla="*/ 111 h 338"/>
                <a:gd name="T8" fmla="*/ 112 w 343"/>
                <a:gd name="T9" fmla="*/ 223 h 338"/>
                <a:gd name="T10" fmla="*/ 343 w 343"/>
                <a:gd name="T11" fmla="*/ 338 h 338"/>
                <a:gd name="T12" fmla="*/ 191 w 343"/>
                <a:gd name="T13" fmla="*/ 18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38"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2" y="223"/>
                  </a:cubicBezTo>
                  <a:close/>
                  <a:moveTo>
                    <a:pt x="343" y="338"/>
                  </a:moveTo>
                  <a:cubicBezTo>
                    <a:pt x="191" y="189"/>
                    <a:pt x="191" y="189"/>
                    <a:pt x="191" y="189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7B96148-7899-4DF5-9CB7-30BF17DE3804}"/>
              </a:ext>
            </a:extLst>
          </p:cNvPr>
          <p:cNvGrpSpPr/>
          <p:nvPr/>
        </p:nvGrpSpPr>
        <p:grpSpPr>
          <a:xfrm>
            <a:off x="3956088" y="4510324"/>
            <a:ext cx="1243132" cy="553790"/>
            <a:chOff x="5274783" y="6013765"/>
            <a:chExt cx="1657509" cy="738387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A8EE3ED-33F3-45B4-B120-8D689527F63B}"/>
                </a:ext>
              </a:extLst>
            </p:cNvPr>
            <p:cNvSpPr/>
            <p:nvPr/>
          </p:nvSpPr>
          <p:spPr bwMode="auto">
            <a:xfrm>
              <a:off x="5274783" y="6455153"/>
              <a:ext cx="1657509" cy="296999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109728" rIns="6858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Inbox </a:t>
              </a:r>
            </a:p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Focused | Other</a:t>
              </a:r>
              <a:endParaRPr kumimoji="0" lang="en-US" sz="713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AD7EC5C-83B7-4BEA-AC16-D835988D1F66}"/>
                </a:ext>
              </a:extLst>
            </p:cNvPr>
            <p:cNvGrpSpPr/>
            <p:nvPr/>
          </p:nvGrpSpPr>
          <p:grpSpPr>
            <a:xfrm>
              <a:off x="5764464" y="6013765"/>
              <a:ext cx="576102" cy="346974"/>
              <a:chOff x="5843592" y="6013765"/>
              <a:chExt cx="576102" cy="346974"/>
            </a:xfrm>
          </p:grpSpPr>
          <p:sp>
            <p:nvSpPr>
              <p:cNvPr id="191" name="mail" title="Icon of an envelope">
                <a:extLst>
                  <a:ext uri="{FF2B5EF4-FFF2-40B4-BE49-F238E27FC236}">
                    <a16:creationId xmlns:a16="http://schemas.microsoft.com/office/drawing/2014/main" id="{B3657FCC-2775-4291-8138-4E106D8E5BB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843592" y="6013765"/>
                <a:ext cx="564460" cy="338676"/>
              </a:xfrm>
              <a:custGeom>
                <a:avLst/>
                <a:gdLst>
                  <a:gd name="T0" fmla="*/ 245 w 245"/>
                  <a:gd name="T1" fmla="*/ 75 h 147"/>
                  <a:gd name="T2" fmla="*/ 245 w 245"/>
                  <a:gd name="T3" fmla="*/ 147 h 147"/>
                  <a:gd name="T4" fmla="*/ 0 w 245"/>
                  <a:gd name="T5" fmla="*/ 147 h 147"/>
                  <a:gd name="T6" fmla="*/ 0 w 245"/>
                  <a:gd name="T7" fmla="*/ 0 h 147"/>
                  <a:gd name="T8" fmla="*/ 245 w 245"/>
                  <a:gd name="T9" fmla="*/ 0 h 147"/>
                  <a:gd name="T10" fmla="*/ 245 w 245"/>
                  <a:gd name="T11" fmla="*/ 75 h 147"/>
                  <a:gd name="T12" fmla="*/ 0 w 245"/>
                  <a:gd name="T13" fmla="*/ 0 h 147"/>
                  <a:gd name="T14" fmla="*/ 123 w 245"/>
                  <a:gd name="T15" fmla="*/ 73 h 147"/>
                  <a:gd name="T16" fmla="*/ 245 w 245"/>
                  <a:gd name="T1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" h="147">
                    <a:moveTo>
                      <a:pt x="245" y="75"/>
                    </a:moveTo>
                    <a:lnTo>
                      <a:pt x="245" y="147"/>
                    </a:lnTo>
                    <a:lnTo>
                      <a:pt x="0" y="147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75"/>
                    </a:lnTo>
                    <a:moveTo>
                      <a:pt x="0" y="0"/>
                    </a:moveTo>
                    <a:lnTo>
                      <a:pt x="123" y="73"/>
                    </a:lnTo>
                    <a:lnTo>
                      <a:pt x="245" y="0"/>
                    </a:lnTo>
                  </a:path>
                </a:pathLst>
              </a:custGeom>
              <a:noFill/>
              <a:ln w="15875" cap="sq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63E3661-3BFB-4E1C-9A77-FDCC3CE23D02}"/>
                  </a:ext>
                </a:extLst>
              </p:cNvPr>
              <p:cNvSpPr/>
              <p:nvPr/>
            </p:nvSpPr>
            <p:spPr bwMode="auto">
              <a:xfrm>
                <a:off x="6125822" y="6017856"/>
                <a:ext cx="293872" cy="342883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C045B5C9-C9D2-4264-B3A3-EAE2AF6B4C7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73197" y="4274776"/>
            <a:ext cx="0" cy="201715"/>
          </a:xfrm>
          <a:prstGeom prst="straightConnector1">
            <a:avLst/>
          </a:prstGeom>
          <a:ln w="15875">
            <a:solidFill>
              <a:srgbClr val="0078D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5B1F990-DA6B-4CFA-9D2E-436507BB2E60}"/>
              </a:ext>
            </a:extLst>
          </p:cNvPr>
          <p:cNvCxnSpPr/>
          <p:nvPr/>
        </p:nvCxnSpPr>
        <p:spPr>
          <a:xfrm>
            <a:off x="1333757" y="848277"/>
            <a:ext cx="0" cy="3926899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Graphic 175" descr="Key">
            <a:extLst>
              <a:ext uri="{FF2B5EF4-FFF2-40B4-BE49-F238E27FC236}">
                <a16:creationId xmlns:a16="http://schemas.microsoft.com/office/drawing/2014/main" id="{C6316F47-D154-4825-9100-71044B775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624" y="1057643"/>
            <a:ext cx="349349" cy="349349"/>
          </a:xfrm>
          <a:prstGeom prst="rect">
            <a:avLst/>
          </a:prstGeom>
        </p:spPr>
      </p:pic>
      <p:pic>
        <p:nvPicPr>
          <p:cNvPr id="178" name="Graphic 177" descr="Laptop">
            <a:extLst>
              <a:ext uri="{FF2B5EF4-FFF2-40B4-BE49-F238E27FC236}">
                <a16:creationId xmlns:a16="http://schemas.microsoft.com/office/drawing/2014/main" id="{488C7A39-56A8-4341-970A-7F556271C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5548" y="2513241"/>
            <a:ext cx="316959" cy="316959"/>
          </a:xfrm>
          <a:prstGeom prst="rect">
            <a:avLst/>
          </a:prstGeom>
        </p:spPr>
      </p:pic>
      <p:pic>
        <p:nvPicPr>
          <p:cNvPr id="180" name="Graphic 179" descr="Smart Phone">
            <a:extLst>
              <a:ext uri="{FF2B5EF4-FFF2-40B4-BE49-F238E27FC236}">
                <a16:creationId xmlns:a16="http://schemas.microsoft.com/office/drawing/2014/main" id="{C7840414-AF76-42A2-BF6F-4478E7488B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64" y="2503726"/>
            <a:ext cx="247301" cy="247301"/>
          </a:xfrm>
          <a:prstGeom prst="rect">
            <a:avLst/>
          </a:prstGeom>
        </p:spPr>
      </p:pic>
      <p:pic>
        <p:nvPicPr>
          <p:cNvPr id="207" name="Graphic 206" descr="Tablet">
            <a:extLst>
              <a:ext uri="{FF2B5EF4-FFF2-40B4-BE49-F238E27FC236}">
                <a16:creationId xmlns:a16="http://schemas.microsoft.com/office/drawing/2014/main" id="{D91FE5B1-A0EE-41B6-A60C-B4AA3E41E9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6874" y="2538071"/>
            <a:ext cx="287880" cy="287880"/>
          </a:xfrm>
          <a:prstGeom prst="rect">
            <a:avLst/>
          </a:prstGeom>
        </p:spPr>
      </p:pic>
      <p:pic>
        <p:nvPicPr>
          <p:cNvPr id="209" name="Graphic 208" descr="Computer">
            <a:extLst>
              <a:ext uri="{FF2B5EF4-FFF2-40B4-BE49-F238E27FC236}">
                <a16:creationId xmlns:a16="http://schemas.microsoft.com/office/drawing/2014/main" id="{EA8791A0-0C54-4684-A4AD-F106072F4F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082" y="2494477"/>
            <a:ext cx="331475" cy="331475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3B8A84D1-7BFF-441D-A334-A51BF79F60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1480" y="3602169"/>
            <a:ext cx="417189" cy="417189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71B3275D-10A3-4E56-8A21-06205A2ACBF8}"/>
              </a:ext>
            </a:extLst>
          </p:cNvPr>
          <p:cNvSpPr txBox="1"/>
          <p:nvPr/>
        </p:nvSpPr>
        <p:spPr>
          <a:xfrm>
            <a:off x="-87291" y="1246995"/>
            <a:ext cx="1508966" cy="544765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marL="0" marR="0" lvl="0" indent="0" algn="ctr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Multi-Factor Authentication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3E529455-9EE9-4974-8461-816D4078AAA6}"/>
              </a:ext>
            </a:extLst>
          </p:cNvPr>
          <p:cNvSpPr txBox="1"/>
          <p:nvPr/>
        </p:nvSpPr>
        <p:spPr>
          <a:xfrm>
            <a:off x="-130451" y="2672722"/>
            <a:ext cx="1583921" cy="383182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marL="0" marR="0" lvl="0" indent="0" algn="ctr" defTabSz="699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Endpoint Security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F37CAB2-B1E2-4FA1-A138-BA5162DC50AF}"/>
              </a:ext>
            </a:extLst>
          </p:cNvPr>
          <p:cNvSpPr txBox="1"/>
          <p:nvPr/>
        </p:nvSpPr>
        <p:spPr>
          <a:xfrm>
            <a:off x="-87291" y="3902118"/>
            <a:ext cx="1508966" cy="383182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marL="0" marR="0" lvl="0" indent="0" algn="ctr" defTabSz="699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Protect the admins</a:t>
            </a:r>
          </a:p>
        </p:txBody>
      </p:sp>
    </p:spTree>
    <p:extLst>
      <p:ext uri="{BB962C8B-B14F-4D97-AF65-F5344CB8AC3E}">
        <p14:creationId xmlns:p14="http://schemas.microsoft.com/office/powerpoint/2010/main" val="22876584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85185E-6 L 0.04882 0.84954 " pathEditMode="relative" rAng="0" ptsTypes="AA">
                                      <p:cBhvr>
                                        <p:cTn id="6" dur="3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4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3.95833E-6 1.11111E-6 L 0.00442 0.77361 " pathEditMode="relative" rAng="0" ptsTypes="AA">
                                      <p:cBhvr>
                                        <p:cTn id="8" dur="3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386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0833E-6 3.7037E-7 L 0.07148 0.71944 " pathEditMode="relative" rAng="0" ptsTypes="AA">
                                      <p:cBhvr>
                                        <p:cTn id="10" dur="3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359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8.33333E-7 7.40741E-7 L -0.00482 0.64514 " pathEditMode="relative" rAng="0" ptsTypes="AA">
                                      <p:cBhvr>
                                        <p:cTn id="12" dur="3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32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2.29167E-6 1.85185E-6 L -0.04192 0.49004 " pathEditMode="relative" rAng="0" ptsTypes="AA">
                                      <p:cBhvr>
                                        <p:cTn id="14" dur="3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2449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0.04805 0.49004 " pathEditMode="relative" rAng="0" ptsTypes="AA">
                                      <p:cBhvr>
                                        <p:cTn id="16" dur="3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2449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-0.02526 0.47962 " pathEditMode="relative" rAng="0" ptsTypes="AA">
                                      <p:cBhvr>
                                        <p:cTn id="18" dur="3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2398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2.70833E-6 2.59259E-6 L -0.02318 0.47615 " pathEditMode="relative" rAng="0" ptsTypes="AA">
                                      <p:cBhvr>
                                        <p:cTn id="20" dur="3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2379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1.85185E-6 L 0.08932 0.49791 " pathEditMode="relative" rAng="0" ptsTypes="AA">
                                      <p:cBhvr>
                                        <p:cTn id="22" dur="3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6" y="2488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0169 -4.07407E-6 L -0.12239 0.44074 " pathEditMode="relative" rAng="0" ptsTypes="AA">
                                      <p:cBhvr>
                                        <p:cTn id="24" dur="3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2203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3.75E-6 2.59259E-6 L -0.18659 0.30463 " pathEditMode="relative" rAng="0" ptsTypes="AA">
                                      <p:cBhvr>
                                        <p:cTn id="26" dur="3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36" y="152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-0.09662 0.30463 " pathEditMode="relative" rAng="0" ptsTypes="AA">
                                      <p:cBhvr>
                                        <p:cTn id="28" dur="3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31" y="152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-0.0095 0.35533 " pathEditMode="relative" rAng="0" ptsTypes="AA">
                                      <p:cBhvr>
                                        <p:cTn id="30" dur="3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" y="1775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45833E-6 4.81481E-6 L -0.00716 0.35231 " pathEditMode="relative" rAng="0" ptsTypes="AA">
                                      <p:cBhvr>
                                        <p:cTn id="32" dur="3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" y="1761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4.07407E-6 L 0.0862 0.31296 " pathEditMode="relative" rAng="0" ptsTypes="AA">
                                      <p:cBhvr>
                                        <p:cTn id="34" dur="3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0" y="1564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2.5E-6 0.00139 L -0.03672 0.31459 " pathEditMode="relative" rAng="0" ptsTypes="AA">
                                      <p:cBhvr>
                                        <p:cTn id="36" dur="3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1564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0078 0.00301 L -0.09466 0.35648 " pathEditMode="relative" rAng="0" ptsTypes="AA">
                                      <p:cBhvr>
                                        <p:cTn id="38" dur="3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1" y="1766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044 L -0.07682 0.29699 " pathEditMode="relative" rAng="0" ptsTypes="AA">
                                      <p:cBhvr>
                                        <p:cTn id="40" dur="3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1463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301 L -0.09987 0.40509 " pathEditMode="relative" rAng="0" ptsTypes="AA">
                                      <p:cBhvr>
                                        <p:cTn id="42" dur="3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1" y="2009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0.00078 -6.93889E-18 L -0.05403 0.40046 " pathEditMode="relative" rAng="0" ptsTypes="AA">
                                      <p:cBhvr>
                                        <p:cTn id="44" dur="3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9" y="200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95833E-6 -2.96296E-6 L -0.19323 0.36158 " pathEditMode="relative" rAng="0" ptsTypes="AA">
                                      <p:cBhvr>
                                        <p:cTn id="46" dur="3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61" y="1807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0078 -3.7037E-7 L -0.19714 0.42569 " pathEditMode="relative" rAng="0" ptsTypes="AA">
                                      <p:cBhvr>
                                        <p:cTn id="48" dur="3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18" y="2127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0139 L 0.07487 0.30926 " pathEditMode="relative" rAng="0" ptsTypes="AA">
                                      <p:cBhvr>
                                        <p:cTn id="50" dur="3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7" y="1539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8.33333E-7 3.7037E-7 L 0.11315 0.32963 " pathEditMode="relative" rAng="0" ptsTypes="AA">
                                      <p:cBhvr>
                                        <p:cTn id="52" dur="32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1" y="1648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1.875E-6 0.00139 L 0.05521 0.24676 " pathEditMode="relative" rAng="0" ptsTypes="AA">
                                      <p:cBhvr>
                                        <p:cTn id="54" dur="3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226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0139 L 0.00755 0.24676 " pathEditMode="relative" rAng="0" ptsTypes="AA">
                                      <p:cBhvr>
                                        <p:cTn id="56" dur="3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" y="1226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375E-6 2.22222E-6 L 0.14218 0.29398 " pathEditMode="relative" rAng="0" ptsTypes="AA">
                                      <p:cBhvr>
                                        <p:cTn id="58" dur="3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8" grpId="0"/>
      <p:bldP spid="70" grpId="0"/>
      <p:bldP spid="71" grpId="0"/>
      <p:bldP spid="72" grpId="0"/>
      <p:bldP spid="74" grpId="0"/>
      <p:bldP spid="77" grpId="0"/>
      <p:bldP spid="101" grpId="0"/>
      <p:bldP spid="104" grpId="0"/>
      <p:bldP spid="105" grpId="0"/>
      <p:bldP spid="107" grpId="0"/>
      <p:bldP spid="132" grpId="0"/>
      <p:bldP spid="200" grpId="0"/>
      <p:bldP spid="201" grpId="0"/>
      <p:bldP spid="202" grpId="0"/>
      <p:bldP spid="203" grpId="0"/>
      <p:bldP spid="204" grpId="0"/>
      <p:bldP spid="137" grpId="0"/>
      <p:bldP spid="217" grpId="0"/>
      <p:bldP spid="99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24" grpId="0" animBg="1"/>
      <p:bldP spid="126" grpId="0" animBg="1"/>
      <p:bldP spid="145" grpId="0" animBg="1"/>
      <p:bldP spid="147" grpId="0" animBg="1"/>
      <p:bldP spid="148" grpId="0" animBg="1"/>
      <p:bldP spid="149" grpId="0" animBg="1"/>
      <p:bldP spid="150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60" grpId="0" animBg="1"/>
      <p:bldP spid="162" grpId="0" animBg="1"/>
      <p:bldP spid="163" grpId="0" animBg="1"/>
      <p:bldP spid="164" grpId="0" animBg="1"/>
      <p:bldP spid="166" grpId="0" animBg="1"/>
      <p:bldP spid="186" grpId="0"/>
      <p:bldP spid="211" grpId="0"/>
      <p:bldP spid="212" grpId="0"/>
      <p:bldP spid="2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426A8-9422-485D-AAD6-762AF563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615CC434-A6F0-482D-9C5C-48C53B908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SPF, DKIM, DMARC</a:t>
            </a:r>
          </a:p>
          <a:p>
            <a:r>
              <a:rPr lang="en-GB" dirty="0"/>
              <a:t>Anti-Phishing Policy Demo</a:t>
            </a:r>
          </a:p>
          <a:p>
            <a:r>
              <a:rPr lang="en-GB" dirty="0"/>
              <a:t>New Insights and Reports</a:t>
            </a:r>
          </a:p>
          <a:p>
            <a:r>
              <a:rPr lang="en-GB" dirty="0"/>
              <a:t>Report Message add-in</a:t>
            </a:r>
          </a:p>
          <a:p>
            <a:r>
              <a:rPr lang="en-GB" dirty="0"/>
              <a:t>Transport Rules</a:t>
            </a:r>
            <a:endParaRPr lang="da-DK" dirty="0"/>
          </a:p>
        </p:txBody>
      </p:sp>
      <p:pic>
        <p:nvPicPr>
          <p:cNvPr id="6" name="Billede 5" descr="Et billede, der indeholder objekt&#10;&#10;Automatisk oprettet beskrivelse">
            <a:extLst>
              <a:ext uri="{FF2B5EF4-FFF2-40B4-BE49-F238E27FC236}">
                <a16:creationId xmlns:a16="http://schemas.microsoft.com/office/drawing/2014/main" id="{8D42FB5A-AF3B-4673-9739-8691539D2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91418" y="1744162"/>
            <a:ext cx="4283968" cy="178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5424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9CD423-C6C7-47C5-B247-A807E5E08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This all sounds </a:t>
            </a:r>
            <a:r>
              <a:rPr lang="da-DK" dirty="0" err="1"/>
              <a:t>hard</a:t>
            </a:r>
            <a:r>
              <a:rPr lang="da-DK" dirty="0"/>
              <a:t> - </a:t>
            </a:r>
            <a:r>
              <a:rPr lang="da-DK" dirty="0" err="1"/>
              <a:t>how</a:t>
            </a:r>
            <a:r>
              <a:rPr lang="da-DK" dirty="0"/>
              <a:t> to </a:t>
            </a:r>
            <a:r>
              <a:rPr lang="da-DK" dirty="0" err="1"/>
              <a:t>get</a:t>
            </a:r>
            <a:r>
              <a:rPr lang="da-DK" dirty="0"/>
              <a:t> </a:t>
            </a:r>
            <a:r>
              <a:rPr lang="da-DK" dirty="0" err="1"/>
              <a:t>started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599B3C3-645B-4FEE-B4F1-FA4F697AD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SPF, DKIM</a:t>
            </a:r>
          </a:p>
          <a:p>
            <a:r>
              <a:rPr lang="da-DK" dirty="0"/>
              <a:t>DMARC</a:t>
            </a:r>
          </a:p>
          <a:p>
            <a:r>
              <a:rPr lang="da-DK" dirty="0"/>
              <a:t>Office 365</a:t>
            </a:r>
          </a:p>
          <a:p>
            <a:pPr lvl="1"/>
            <a:r>
              <a:rPr lang="da-DK" dirty="0" err="1"/>
              <a:t>Anti-Spoof</a:t>
            </a:r>
            <a:endParaRPr lang="da-DK" dirty="0"/>
          </a:p>
          <a:p>
            <a:pPr lvl="1"/>
            <a:r>
              <a:rPr lang="da-DK" dirty="0" err="1"/>
              <a:t>Anti</a:t>
            </a:r>
            <a:r>
              <a:rPr lang="da-DK" dirty="0"/>
              <a:t>-Phishing</a:t>
            </a:r>
          </a:p>
          <a:p>
            <a:pPr lvl="1"/>
            <a:r>
              <a:rPr lang="da-DK" dirty="0"/>
              <a:t>Report </a:t>
            </a:r>
            <a:r>
              <a:rPr lang="da-DK" dirty="0" err="1"/>
              <a:t>Add-in</a:t>
            </a:r>
            <a:endParaRPr lang="da-DK" dirty="0"/>
          </a:p>
          <a:p>
            <a:pPr lvl="1"/>
            <a:r>
              <a:rPr lang="da-DK" dirty="0"/>
              <a:t>Transport </a:t>
            </a:r>
            <a:r>
              <a:rPr lang="da-DK" dirty="0" err="1"/>
              <a:t>Rules</a:t>
            </a:r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DD4E1239-1457-4BCD-A5D2-85A5CC582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136" y="1563688"/>
            <a:ext cx="2744030" cy="308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7882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6E475-9E8E-4C90-BBAE-E0F5E4BC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DMARC </a:t>
            </a:r>
            <a:r>
              <a:rPr lang="da-DK" dirty="0" err="1"/>
              <a:t>Phases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A6180F1-916B-41DF-95D6-AAA050CE5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4F21BAB-9F0D-4E10-B9A0-75556F10323F}"/>
              </a:ext>
            </a:extLst>
          </p:cNvPr>
          <p:cNvGraphicFramePr/>
          <p:nvPr>
            <p:extLst/>
          </p:nvPr>
        </p:nvGraphicFramePr>
        <p:xfrm>
          <a:off x="1524870" y="93598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6977548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E6885A-C9C4-40BF-AF14-1005903F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DMARC Report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F5E47E9-9CDD-4DCD-8396-3E7A91CA7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026" name="Picture 2" descr="https://dmarcian.com/wp-content/uploads/2018/03/Domain-Overview.jpg">
            <a:extLst>
              <a:ext uri="{FF2B5EF4-FFF2-40B4-BE49-F238E27FC236}">
                <a16:creationId xmlns:a16="http://schemas.microsoft.com/office/drawing/2014/main" id="{E05C5052-F7DB-46E8-B965-CE7440DCF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4" y="1111250"/>
            <a:ext cx="9144000" cy="40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794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7DE83-A200-4F3D-B247-D6CE757DF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DMARC Analysers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9C61BAD-0BB0-488E-9700-646E52672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PostMarkApp</a:t>
            </a:r>
            <a:r>
              <a:rPr lang="da-DK" dirty="0"/>
              <a:t> </a:t>
            </a:r>
            <a:r>
              <a:rPr lang="da-DK" dirty="0">
                <a:hlinkClick r:id="rId2"/>
              </a:rPr>
              <a:t>https://dmarc.postmarkapp.com</a:t>
            </a:r>
            <a:r>
              <a:rPr lang="da-DK" dirty="0"/>
              <a:t> </a:t>
            </a:r>
          </a:p>
          <a:p>
            <a:r>
              <a:rPr lang="da-DK" dirty="0"/>
              <a:t>DMARC Harvest Report (TechNet Gallery): </a:t>
            </a:r>
            <a:r>
              <a:rPr lang="da-DK" dirty="0">
                <a:hlinkClick r:id="rId3"/>
              </a:rPr>
              <a:t>https://gallery.technet.microsoft.com/Harvest-DMARC-items-for-9c0d911a</a:t>
            </a:r>
            <a:r>
              <a:rPr lang="da-DK" dirty="0"/>
              <a:t>)</a:t>
            </a:r>
          </a:p>
          <a:p>
            <a:r>
              <a:rPr lang="da-DK" dirty="0" err="1"/>
              <a:t>DmarcAnalyzer</a:t>
            </a:r>
            <a:r>
              <a:rPr lang="da-DK" dirty="0"/>
              <a:t>: </a:t>
            </a:r>
            <a:r>
              <a:rPr lang="da-DK" dirty="0">
                <a:hlinkClick r:id="rId4"/>
              </a:rPr>
              <a:t>www.dmarcanalyzer.com</a:t>
            </a:r>
            <a:r>
              <a:rPr lang="da-DK" dirty="0"/>
              <a:t> </a:t>
            </a:r>
          </a:p>
          <a:p>
            <a:r>
              <a:rPr lang="da-DK" dirty="0" err="1"/>
              <a:t>MXToolbox</a:t>
            </a:r>
            <a:r>
              <a:rPr lang="da-DK" dirty="0"/>
              <a:t> - </a:t>
            </a:r>
            <a:r>
              <a:rPr lang="da-DK" dirty="0">
                <a:hlinkClick r:id="rId5"/>
              </a:rPr>
              <a:t>https://mxtoolbox.com/dmarcsetup</a:t>
            </a:r>
            <a:r>
              <a:rPr lang="da-DK" dirty="0"/>
              <a:t> </a:t>
            </a:r>
          </a:p>
          <a:p>
            <a:r>
              <a:rPr lang="da-DK" dirty="0" err="1"/>
              <a:t>Dmarcian</a:t>
            </a:r>
            <a:r>
              <a:rPr lang="da-DK" dirty="0"/>
              <a:t> – </a:t>
            </a:r>
            <a:r>
              <a:rPr lang="da-DK" dirty="0">
                <a:hlinkClick r:id="rId6"/>
              </a:rPr>
              <a:t>www.dmarcian.com</a:t>
            </a:r>
            <a:r>
              <a:rPr lang="da-DK" dirty="0"/>
              <a:t> 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6776060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8536A-8D80-4563-9EA9-D7659EB491DA}"/>
              </a:ext>
            </a:extLst>
          </p:cNvPr>
          <p:cNvSpPr txBox="1">
            <a:spLocks/>
          </p:cNvSpPr>
          <p:nvPr/>
        </p:nvSpPr>
        <p:spPr>
          <a:xfrm>
            <a:off x="3357564" y="549275"/>
            <a:ext cx="5786437" cy="39433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tabLst>
                <a:tab pos="1077489" algn="l"/>
              </a:tabLst>
            </a:pPr>
            <a:r>
              <a:rPr lang="da-DK" b="1" dirty="0"/>
              <a:t>Peter Schmidt</a:t>
            </a:r>
          </a:p>
          <a:p>
            <a:pPr marL="0" indent="0">
              <a:buFont typeface="Arial"/>
              <a:buNone/>
              <a:tabLst>
                <a:tab pos="1077489" algn="l"/>
              </a:tabLst>
            </a:pPr>
            <a:r>
              <a:rPr lang="da-DK" b="1" dirty="0"/>
              <a:t>Freelance Cloud Architect</a:t>
            </a:r>
          </a:p>
          <a:p>
            <a:pPr marL="0" indent="0">
              <a:buFont typeface="Arial"/>
              <a:buNone/>
              <a:tabLst>
                <a:tab pos="1077489" algn="l"/>
              </a:tabLst>
            </a:pPr>
            <a:r>
              <a:rPr lang="da-DK" b="1" dirty="0"/>
              <a:t>NeoConsulting</a:t>
            </a:r>
          </a:p>
          <a:p>
            <a:pPr marL="0" indent="0">
              <a:buFont typeface="Arial"/>
              <a:buNone/>
            </a:pPr>
            <a:endParaRPr lang="da-DK" dirty="0"/>
          </a:p>
          <a:p>
            <a:pPr marL="0" indent="0">
              <a:buFont typeface="Arial"/>
              <a:buNone/>
            </a:pPr>
            <a:r>
              <a:rPr lang="en-GB" dirty="0"/>
              <a:t>Microsoft MVP: Office Apps &amp; Services (Since 2007)</a:t>
            </a:r>
          </a:p>
          <a:p>
            <a:pPr marL="0" indent="0">
              <a:buFont typeface="Arial"/>
              <a:buNone/>
            </a:pPr>
            <a:r>
              <a:rPr lang="en-GB" dirty="0"/>
              <a:t>Founder: CoLabora User Group</a:t>
            </a:r>
          </a:p>
          <a:p>
            <a:pPr marL="0" indent="0">
              <a:buFont typeface="Arial"/>
              <a:buNone/>
            </a:pPr>
            <a:r>
              <a:rPr lang="en-GB" dirty="0"/>
              <a:t>MCM &amp; MCSM: Exchange</a:t>
            </a:r>
          </a:p>
          <a:p>
            <a:pPr marL="0" indent="0">
              <a:buFont typeface="Arial"/>
              <a:buNone/>
            </a:pPr>
            <a:endParaRPr lang="en-GB" dirty="0"/>
          </a:p>
          <a:p>
            <a:pPr marL="0" indent="0">
              <a:buFont typeface="Arial"/>
              <a:buNone/>
            </a:pPr>
            <a:r>
              <a:rPr lang="en-GB" b="1" dirty="0"/>
              <a:t>Contact Me</a:t>
            </a:r>
          </a:p>
          <a:p>
            <a:pPr marL="0" indent="0">
              <a:buFont typeface="Arial"/>
              <a:buNone/>
            </a:pPr>
            <a:r>
              <a:rPr lang="en-GB" dirty="0"/>
              <a:t>Twitter: </a:t>
            </a:r>
            <a:r>
              <a:rPr lang="en-GB" dirty="0">
                <a:solidFill>
                  <a:schemeClr val="tx2"/>
                </a:solidFill>
              </a:rPr>
              <a:t>@petsch</a:t>
            </a:r>
          </a:p>
          <a:p>
            <a:pPr marL="0" indent="0">
              <a:buFont typeface="Arial"/>
              <a:buNone/>
            </a:pPr>
            <a:r>
              <a:rPr lang="en-GB" dirty="0"/>
              <a:t>Blog: https://www.msdigest.net/ </a:t>
            </a:r>
          </a:p>
          <a:p>
            <a:pPr marL="0" indent="0">
              <a:buFont typeface="Arial"/>
              <a:buNone/>
            </a:pPr>
            <a:r>
              <a:rPr lang="en-GB" dirty="0"/>
              <a:t>Mail: peter@neoconsulting.dk</a:t>
            </a:r>
          </a:p>
          <a:p>
            <a:pPr marL="0" indent="0">
              <a:buFont typeface="Arial"/>
              <a:buNone/>
            </a:pPr>
            <a:r>
              <a:rPr lang="da-DK" dirty="0"/>
              <a:t>Phone: +45 2080 9436</a:t>
            </a:r>
          </a:p>
          <a:p>
            <a:endParaRPr lang="da-D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F6E4BB-D81C-4F5C-A5AB-622936C81D34}"/>
              </a:ext>
            </a:extLst>
          </p:cNvPr>
          <p:cNvSpPr txBox="1">
            <a:spLocks/>
          </p:cNvSpPr>
          <p:nvPr/>
        </p:nvSpPr>
        <p:spPr>
          <a:xfrm>
            <a:off x="288145" y="549275"/>
            <a:ext cx="2376488" cy="571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700"/>
              <a:t>About me...</a:t>
            </a:r>
            <a:endParaRPr lang="da-DK"/>
          </a:p>
        </p:txBody>
      </p:sp>
      <p:pic>
        <p:nvPicPr>
          <p:cNvPr id="9" name="Picture 2" descr="Picture of Peter Schmidt">
            <a:extLst>
              <a:ext uri="{FF2B5EF4-FFF2-40B4-BE49-F238E27FC236}">
                <a16:creationId xmlns:a16="http://schemas.microsoft.com/office/drawing/2014/main" id="{7EA1C861-3A16-4C0A-9049-DFFC7DB8E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89" y="1671650"/>
            <a:ext cx="1800200" cy="1800200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soft Most Valuable Professional">
            <a:extLst>
              <a:ext uri="{FF2B5EF4-FFF2-40B4-BE49-F238E27FC236}">
                <a16:creationId xmlns:a16="http://schemas.microsoft.com/office/drawing/2014/main" id="{08C439BA-3281-4486-A247-1004241D9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50875"/>
            <a:ext cx="1417562" cy="57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780005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CC2C4-7F21-46F5-B025-B5E4A244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Best Practices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2428082-AA29-4B50-9622-402923309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dirty="0"/>
              <a:t>Architectural design of your mail flow and domains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dirty="0"/>
              <a:t>Use both SPF and DKIM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dirty="0"/>
              <a:t>Use DMARC authorization record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dirty="0"/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dirty="0"/>
              <a:t>User Awareness</a:t>
            </a:r>
          </a:p>
          <a:p>
            <a:pPr marL="679045" lvl="1" indent="-336145"/>
            <a:r>
              <a:rPr lang="en-US" dirty="0"/>
              <a:t>Campaigns - </a:t>
            </a:r>
            <a:r>
              <a:rPr lang="da-DK" dirty="0"/>
              <a:t>https://phishingquiz.withgoogle.com/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Common mistakes: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DMARC needs SPF and DKIM to succeed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Followup</a:t>
            </a:r>
            <a:r>
              <a:rPr lang="en-US" dirty="0"/>
              <a:t> on DMARC Reports and Reports in Office 365</a:t>
            </a:r>
          </a:p>
          <a:p>
            <a:endParaRPr lang="en-US" dirty="0"/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5232146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E83BAC-8A3A-43E9-B89F-2ABDF5DD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other</a:t>
            </a:r>
            <a:r>
              <a:rPr lang="da-DK" dirty="0"/>
              <a:t> options to </a:t>
            </a:r>
            <a:r>
              <a:rPr lang="da-DK" dirty="0" err="1"/>
              <a:t>protect</a:t>
            </a:r>
            <a:r>
              <a:rPr lang="da-DK" dirty="0"/>
              <a:t> </a:t>
            </a:r>
            <a:r>
              <a:rPr lang="da-DK" dirty="0" err="1"/>
              <a:t>my</a:t>
            </a:r>
            <a:r>
              <a:rPr lang="da-DK" dirty="0"/>
              <a:t> users ?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CF1F48E-188B-4CC9-AA44-D801B660F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Other ATP features</a:t>
            </a:r>
          </a:p>
          <a:p>
            <a:pPr lvl="1"/>
            <a:r>
              <a:rPr lang="en-GB" dirty="0"/>
              <a:t>Office ATP for Safe Links and Safe Attachments</a:t>
            </a:r>
          </a:p>
          <a:p>
            <a:pPr lvl="1"/>
            <a:r>
              <a:rPr lang="en-GB" dirty="0"/>
              <a:t>Insider Phishing</a:t>
            </a:r>
          </a:p>
          <a:p>
            <a:pPr lvl="1"/>
            <a:endParaRPr lang="en-GB" dirty="0"/>
          </a:p>
          <a:p>
            <a:r>
              <a:rPr lang="en-GB" dirty="0"/>
              <a:t>Attack Simulator</a:t>
            </a:r>
          </a:p>
          <a:p>
            <a:pPr lvl="1"/>
            <a:endParaRPr lang="en-GB" dirty="0"/>
          </a:p>
          <a:p>
            <a:r>
              <a:rPr lang="en-GB" dirty="0"/>
              <a:t>Multi-Factor Authentication</a:t>
            </a:r>
          </a:p>
          <a:p>
            <a:pPr lvl="1"/>
            <a:endParaRPr lang="en-GB" dirty="0"/>
          </a:p>
          <a:p>
            <a:r>
              <a:rPr lang="en-GB" dirty="0"/>
              <a:t>Conditional Access</a:t>
            </a:r>
          </a:p>
          <a:p>
            <a:pPr lvl="1"/>
            <a:endParaRPr lang="en-GB" dirty="0"/>
          </a:p>
          <a:p>
            <a:r>
              <a:rPr lang="en-GB" dirty="0"/>
              <a:t>Stopping Weak Password, Legacy Auth etc.</a:t>
            </a:r>
          </a:p>
          <a:p>
            <a:pPr lvl="1"/>
            <a:endParaRPr lang="en-GB" dirty="0"/>
          </a:p>
          <a:p>
            <a:r>
              <a:rPr lang="en-GB" dirty="0"/>
              <a:t>Authenticators and Hardware Tokens</a:t>
            </a:r>
          </a:p>
          <a:p>
            <a:endParaRPr lang="en-GB" dirty="0"/>
          </a:p>
          <a:p>
            <a:r>
              <a:rPr lang="en-GB" dirty="0"/>
              <a:t>E-mail Encryption (TLS) and Office 365 Message Encryption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14475182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F0AF4C-E61C-4300-A8AD-777EDE46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Summary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324577A-D8DD-4CDB-986D-8C151914F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a-DK" sz="2800" dirty="0"/>
              <a:t>SPF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sz="2800" dirty="0"/>
              <a:t>DKIM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sz="2800" dirty="0"/>
              <a:t>DMARC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sz="2800" dirty="0"/>
              <a:t>Office 365 ATP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sz="2800" dirty="0"/>
              <a:t>User Adoption &amp; </a:t>
            </a:r>
            <a:r>
              <a:rPr lang="da-DK" sz="2800" dirty="0" err="1"/>
              <a:t>Awareness</a:t>
            </a:r>
            <a:r>
              <a:rPr lang="da-DK" sz="2800" dirty="0"/>
              <a:t> </a:t>
            </a:r>
            <a:r>
              <a:rPr lang="da-DK" sz="2800" dirty="0" err="1"/>
              <a:t>Campaigns</a:t>
            </a:r>
            <a:endParaRPr lang="da-DK" sz="2800" dirty="0"/>
          </a:p>
        </p:txBody>
      </p:sp>
    </p:spTree>
    <p:extLst>
      <p:ext uri="{BB962C8B-B14F-4D97-AF65-F5344CB8AC3E}">
        <p14:creationId xmlns:p14="http://schemas.microsoft.com/office/powerpoint/2010/main" val="2798098230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8D0C696-1970-4029-8358-B267731C2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60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Thank You!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EAD3DDD-00E1-4AE1-BD4F-E6CF068D1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Do you have any Questions ?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/>
              <a:t>Peter Schmidt</a:t>
            </a:r>
          </a:p>
          <a:p>
            <a:pPr marL="0" indent="0">
              <a:buNone/>
            </a:pPr>
            <a:r>
              <a:rPr lang="da-DK" dirty="0"/>
              <a:t>Mail: peter@neoconsulting.dk</a:t>
            </a:r>
          </a:p>
          <a:p>
            <a:pPr marL="0" indent="0">
              <a:buNone/>
            </a:pPr>
            <a:r>
              <a:rPr lang="da-DK" dirty="0"/>
              <a:t>Twitter: @petsch</a:t>
            </a:r>
          </a:p>
          <a:p>
            <a:pPr marL="0" indent="0">
              <a:buNone/>
            </a:pPr>
            <a:r>
              <a:rPr lang="da-DK" dirty="0"/>
              <a:t>Blog: www.msdigest.net</a:t>
            </a:r>
          </a:p>
        </p:txBody>
      </p:sp>
      <p:pic>
        <p:nvPicPr>
          <p:cNvPr id="7" name="Billede 6" descr="Et billede, der indeholder LEGO, legetøj&#10;&#10;Automatisk oprettet beskrivelse">
            <a:extLst>
              <a:ext uri="{FF2B5EF4-FFF2-40B4-BE49-F238E27FC236}">
                <a16:creationId xmlns:a16="http://schemas.microsoft.com/office/drawing/2014/main" id="{85D361B8-751A-4BD6-8E2B-A31C686F1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863843">
            <a:off x="6008956" y="696338"/>
            <a:ext cx="3285171" cy="3285171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1E5CF48C-A1D5-4CAF-BD8D-92315BE733B3}"/>
              </a:ext>
            </a:extLst>
          </p:cNvPr>
          <p:cNvSpPr txBox="1"/>
          <p:nvPr/>
        </p:nvSpPr>
        <p:spPr>
          <a:xfrm rot="863843">
            <a:off x="5788927" y="5698540"/>
            <a:ext cx="328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900">
                <a:hlinkClick r:id="rId3" tooltip="http://duskyillusions.com/niche-niche-question/man-with-question-04/"/>
              </a:rPr>
              <a:t>Dette billede</a:t>
            </a:r>
            <a:r>
              <a:rPr lang="da-DK" sz="900"/>
              <a:t> efter Ukendt forfatter er licenseret under </a:t>
            </a:r>
            <a:r>
              <a:rPr lang="da-DK" sz="900">
                <a:hlinkClick r:id="rId4" tooltip="https://creativecommons.org/licenses/by-nc-nd/3.0/"/>
              </a:rPr>
              <a:t>CC BY-NC-ND</a:t>
            </a:r>
            <a:endParaRPr lang="da-DK" sz="900"/>
          </a:p>
        </p:txBody>
      </p:sp>
    </p:spTree>
    <p:extLst>
      <p:ext uri="{BB962C8B-B14F-4D97-AF65-F5344CB8AC3E}">
        <p14:creationId xmlns:p14="http://schemas.microsoft.com/office/powerpoint/2010/main" val="179389233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53D70-87BD-4DA7-86B0-3833FCC50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a-DK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F41350F-28EA-4100-9F73-58CEC3B40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Intro</a:t>
            </a:r>
          </a:p>
          <a:p>
            <a:r>
              <a:rPr lang="da-DK" dirty="0"/>
              <a:t>Spoofing &amp; Phishing</a:t>
            </a:r>
          </a:p>
          <a:p>
            <a:r>
              <a:rPr lang="da-DK" dirty="0"/>
              <a:t>SPF / DKIM / DMARC</a:t>
            </a:r>
          </a:p>
          <a:p>
            <a:r>
              <a:rPr lang="da-DK" dirty="0"/>
              <a:t>Office 365</a:t>
            </a:r>
          </a:p>
          <a:p>
            <a:r>
              <a:rPr lang="da-DK" dirty="0"/>
              <a:t>DEMO</a:t>
            </a:r>
          </a:p>
          <a:p>
            <a:r>
              <a:rPr lang="da-DK" dirty="0"/>
              <a:t>Summary</a:t>
            </a:r>
          </a:p>
        </p:txBody>
      </p:sp>
      <p:grpSp>
        <p:nvGrpSpPr>
          <p:cNvPr id="4" name="Group 196">
            <a:extLst>
              <a:ext uri="{FF2B5EF4-FFF2-40B4-BE49-F238E27FC236}">
                <a16:creationId xmlns:a16="http://schemas.microsoft.com/office/drawing/2014/main" id="{229E1CDD-3038-44D9-9AC6-67CAEE495051}"/>
              </a:ext>
            </a:extLst>
          </p:cNvPr>
          <p:cNvGrpSpPr/>
          <p:nvPr/>
        </p:nvGrpSpPr>
        <p:grpSpPr>
          <a:xfrm>
            <a:off x="3499717" y="245454"/>
            <a:ext cx="5832104" cy="3326747"/>
            <a:chOff x="-263543" y="1289799"/>
            <a:chExt cx="8107629" cy="4537918"/>
          </a:xfrm>
        </p:grpSpPr>
        <p:grpSp>
          <p:nvGrpSpPr>
            <p:cNvPr id="5" name="Group 197">
              <a:extLst>
                <a:ext uri="{FF2B5EF4-FFF2-40B4-BE49-F238E27FC236}">
                  <a16:creationId xmlns:a16="http://schemas.microsoft.com/office/drawing/2014/main" id="{4324C04B-ECA0-4B48-879C-2CDE6F2A3CB8}"/>
                </a:ext>
              </a:extLst>
            </p:cNvPr>
            <p:cNvGrpSpPr/>
            <p:nvPr/>
          </p:nvGrpSpPr>
          <p:grpSpPr>
            <a:xfrm>
              <a:off x="-263543" y="1289799"/>
              <a:ext cx="8107629" cy="4537918"/>
              <a:chOff x="-2116394" y="492498"/>
              <a:chExt cx="12115800" cy="6781330"/>
            </a:xfrm>
          </p:grpSpPr>
          <p:grpSp>
            <p:nvGrpSpPr>
              <p:cNvPr id="8" name="Group 200">
                <a:extLst>
                  <a:ext uri="{FF2B5EF4-FFF2-40B4-BE49-F238E27FC236}">
                    <a16:creationId xmlns:a16="http://schemas.microsoft.com/office/drawing/2014/main" id="{43BA870A-7FA5-4FAF-9C54-418384AB48B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-2116394" y="492498"/>
                <a:ext cx="12115800" cy="6781330"/>
                <a:chOff x="292" y="1345"/>
                <a:chExt cx="3584" cy="2006"/>
              </a:xfrm>
            </p:grpSpPr>
            <p:sp>
              <p:nvSpPr>
                <p:cNvPr id="30" name="AutoShape 3">
                  <a:extLst>
                    <a:ext uri="{FF2B5EF4-FFF2-40B4-BE49-F238E27FC236}">
                      <a16:creationId xmlns:a16="http://schemas.microsoft.com/office/drawing/2014/main" id="{CCA23378-3882-4BCC-95FE-4F5618D2468D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92" y="1345"/>
                  <a:ext cx="3584" cy="20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" name="Rectangle 6">
                  <a:extLst>
                    <a:ext uri="{FF2B5EF4-FFF2-40B4-BE49-F238E27FC236}">
                      <a16:creationId xmlns:a16="http://schemas.microsoft.com/office/drawing/2014/main" id="{9C2B706D-A028-47F4-B72B-4D962CF60D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" y="1346"/>
                  <a:ext cx="3582" cy="20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2" name="Rectangle 8">
                  <a:extLst>
                    <a:ext uri="{FF2B5EF4-FFF2-40B4-BE49-F238E27FC236}">
                      <a16:creationId xmlns:a16="http://schemas.microsoft.com/office/drawing/2014/main" id="{084505CE-3948-4086-BA38-5888FC81F0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1347"/>
                  <a:ext cx="2687" cy="20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3" name="Freeform 10">
                  <a:extLst>
                    <a:ext uri="{FF2B5EF4-FFF2-40B4-BE49-F238E27FC236}">
                      <a16:creationId xmlns:a16="http://schemas.microsoft.com/office/drawing/2014/main" id="{02192F0D-F11B-4B7F-9846-BCADA04784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0" y="2237"/>
                  <a:ext cx="1177" cy="729"/>
                </a:xfrm>
                <a:custGeom>
                  <a:avLst/>
                  <a:gdLst>
                    <a:gd name="T0" fmla="*/ 1403 w 1403"/>
                    <a:gd name="T1" fmla="*/ 860 h 872"/>
                    <a:gd name="T2" fmla="*/ 1392 w 1403"/>
                    <a:gd name="T3" fmla="*/ 872 h 872"/>
                    <a:gd name="T4" fmla="*/ 11 w 1403"/>
                    <a:gd name="T5" fmla="*/ 872 h 872"/>
                    <a:gd name="T6" fmla="*/ 0 w 1403"/>
                    <a:gd name="T7" fmla="*/ 860 h 872"/>
                    <a:gd name="T8" fmla="*/ 0 w 1403"/>
                    <a:gd name="T9" fmla="*/ 12 h 872"/>
                    <a:gd name="T10" fmla="*/ 11 w 1403"/>
                    <a:gd name="T11" fmla="*/ 0 h 872"/>
                    <a:gd name="T12" fmla="*/ 1392 w 1403"/>
                    <a:gd name="T13" fmla="*/ 0 h 872"/>
                    <a:gd name="T14" fmla="*/ 1403 w 1403"/>
                    <a:gd name="T15" fmla="*/ 12 h 872"/>
                    <a:gd name="T16" fmla="*/ 1403 w 1403"/>
                    <a:gd name="T17" fmla="*/ 860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03" h="872">
                      <a:moveTo>
                        <a:pt x="1403" y="860"/>
                      </a:moveTo>
                      <a:cubicBezTo>
                        <a:pt x="1403" y="866"/>
                        <a:pt x="1398" y="872"/>
                        <a:pt x="1392" y="872"/>
                      </a:cubicBezTo>
                      <a:cubicBezTo>
                        <a:pt x="11" y="872"/>
                        <a:pt x="11" y="872"/>
                        <a:pt x="11" y="872"/>
                      </a:cubicBezTo>
                      <a:cubicBezTo>
                        <a:pt x="5" y="872"/>
                        <a:pt x="0" y="866"/>
                        <a:pt x="0" y="86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1" y="0"/>
                      </a:cubicBezTo>
                      <a:cubicBezTo>
                        <a:pt x="1392" y="0"/>
                        <a:pt x="1392" y="0"/>
                        <a:pt x="1392" y="0"/>
                      </a:cubicBezTo>
                      <a:cubicBezTo>
                        <a:pt x="1398" y="0"/>
                        <a:pt x="1403" y="5"/>
                        <a:pt x="1403" y="12"/>
                      </a:cubicBezTo>
                      <a:lnTo>
                        <a:pt x="1403" y="8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4" name="Freeform 11">
                  <a:extLst>
                    <a:ext uri="{FF2B5EF4-FFF2-40B4-BE49-F238E27FC236}">
                      <a16:creationId xmlns:a16="http://schemas.microsoft.com/office/drawing/2014/main" id="{C53156FE-6B57-4846-B8A7-07DD42EFDE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1" y="2332"/>
                  <a:ext cx="995" cy="548"/>
                </a:xfrm>
                <a:custGeom>
                  <a:avLst/>
                  <a:gdLst>
                    <a:gd name="T0" fmla="*/ 1185 w 1185"/>
                    <a:gd name="T1" fmla="*/ 640 h 656"/>
                    <a:gd name="T2" fmla="*/ 1169 w 1185"/>
                    <a:gd name="T3" fmla="*/ 656 h 656"/>
                    <a:gd name="T4" fmla="*/ 16 w 1185"/>
                    <a:gd name="T5" fmla="*/ 656 h 656"/>
                    <a:gd name="T6" fmla="*/ 0 w 1185"/>
                    <a:gd name="T7" fmla="*/ 640 h 656"/>
                    <a:gd name="T8" fmla="*/ 0 w 1185"/>
                    <a:gd name="T9" fmla="*/ 16 h 656"/>
                    <a:gd name="T10" fmla="*/ 16 w 1185"/>
                    <a:gd name="T11" fmla="*/ 0 h 656"/>
                    <a:gd name="T12" fmla="*/ 1169 w 1185"/>
                    <a:gd name="T13" fmla="*/ 0 h 656"/>
                    <a:gd name="T14" fmla="*/ 1185 w 1185"/>
                    <a:gd name="T15" fmla="*/ 16 h 656"/>
                    <a:gd name="T16" fmla="*/ 1185 w 1185"/>
                    <a:gd name="T17" fmla="*/ 640 h 6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85" h="656">
                      <a:moveTo>
                        <a:pt x="1185" y="640"/>
                      </a:moveTo>
                      <a:cubicBezTo>
                        <a:pt x="1185" y="649"/>
                        <a:pt x="1178" y="656"/>
                        <a:pt x="1169" y="656"/>
                      </a:cubicBezTo>
                      <a:cubicBezTo>
                        <a:pt x="16" y="656"/>
                        <a:pt x="16" y="656"/>
                        <a:pt x="16" y="656"/>
                      </a:cubicBezTo>
                      <a:cubicBezTo>
                        <a:pt x="7" y="656"/>
                        <a:pt x="0" y="649"/>
                        <a:pt x="0" y="640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ubicBezTo>
                        <a:pt x="1169" y="0"/>
                        <a:pt x="1169" y="0"/>
                        <a:pt x="1169" y="0"/>
                      </a:cubicBezTo>
                      <a:cubicBezTo>
                        <a:pt x="1178" y="0"/>
                        <a:pt x="1185" y="7"/>
                        <a:pt x="1185" y="16"/>
                      </a:cubicBezTo>
                      <a:lnTo>
                        <a:pt x="1185" y="640"/>
                      </a:lnTo>
                      <a:close/>
                    </a:path>
                  </a:pathLst>
                </a:custGeom>
                <a:solidFill>
                  <a:srgbClr val="3214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5" name="Freeform 12">
                  <a:extLst>
                    <a:ext uri="{FF2B5EF4-FFF2-40B4-BE49-F238E27FC236}">
                      <a16:creationId xmlns:a16="http://schemas.microsoft.com/office/drawing/2014/main" id="{701EB6F6-C041-43F7-B697-F7ABCD4FAF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1" y="2709"/>
                  <a:ext cx="995" cy="171"/>
                </a:xfrm>
                <a:custGeom>
                  <a:avLst/>
                  <a:gdLst>
                    <a:gd name="T0" fmla="*/ 1095 w 1185"/>
                    <a:gd name="T1" fmla="*/ 3 h 204"/>
                    <a:gd name="T2" fmla="*/ 1034 w 1185"/>
                    <a:gd name="T3" fmla="*/ 19 h 204"/>
                    <a:gd name="T4" fmla="*/ 974 w 1185"/>
                    <a:gd name="T5" fmla="*/ 3 h 204"/>
                    <a:gd name="T6" fmla="*/ 913 w 1185"/>
                    <a:gd name="T7" fmla="*/ 19 h 204"/>
                    <a:gd name="T8" fmla="*/ 852 w 1185"/>
                    <a:gd name="T9" fmla="*/ 3 h 204"/>
                    <a:gd name="T10" fmla="*/ 791 w 1185"/>
                    <a:gd name="T11" fmla="*/ 19 h 204"/>
                    <a:gd name="T12" fmla="*/ 730 w 1185"/>
                    <a:gd name="T13" fmla="*/ 3 h 204"/>
                    <a:gd name="T14" fmla="*/ 669 w 1185"/>
                    <a:gd name="T15" fmla="*/ 19 h 204"/>
                    <a:gd name="T16" fmla="*/ 608 w 1185"/>
                    <a:gd name="T17" fmla="*/ 3 h 204"/>
                    <a:gd name="T18" fmla="*/ 547 w 1185"/>
                    <a:gd name="T19" fmla="*/ 19 h 204"/>
                    <a:gd name="T20" fmla="*/ 486 w 1185"/>
                    <a:gd name="T21" fmla="*/ 3 h 204"/>
                    <a:gd name="T22" fmla="*/ 425 w 1185"/>
                    <a:gd name="T23" fmla="*/ 19 h 204"/>
                    <a:gd name="T24" fmla="*/ 364 w 1185"/>
                    <a:gd name="T25" fmla="*/ 3 h 204"/>
                    <a:gd name="T26" fmla="*/ 303 w 1185"/>
                    <a:gd name="T27" fmla="*/ 19 h 204"/>
                    <a:gd name="T28" fmla="*/ 242 w 1185"/>
                    <a:gd name="T29" fmla="*/ 3 h 204"/>
                    <a:gd name="T30" fmla="*/ 182 w 1185"/>
                    <a:gd name="T31" fmla="*/ 19 h 204"/>
                    <a:gd name="T32" fmla="*/ 121 w 1185"/>
                    <a:gd name="T33" fmla="*/ 3 h 204"/>
                    <a:gd name="T34" fmla="*/ 60 w 1185"/>
                    <a:gd name="T35" fmla="*/ 19 h 204"/>
                    <a:gd name="T36" fmla="*/ 0 w 1185"/>
                    <a:gd name="T37" fmla="*/ 3 h 204"/>
                    <a:gd name="T38" fmla="*/ 0 w 1185"/>
                    <a:gd name="T39" fmla="*/ 188 h 204"/>
                    <a:gd name="T40" fmla="*/ 16 w 1185"/>
                    <a:gd name="T41" fmla="*/ 204 h 204"/>
                    <a:gd name="T42" fmla="*/ 1169 w 1185"/>
                    <a:gd name="T43" fmla="*/ 204 h 204"/>
                    <a:gd name="T44" fmla="*/ 1185 w 1185"/>
                    <a:gd name="T45" fmla="*/ 188 h 204"/>
                    <a:gd name="T46" fmla="*/ 1185 w 1185"/>
                    <a:gd name="T47" fmla="*/ 12 h 204"/>
                    <a:gd name="T48" fmla="*/ 1156 w 1185"/>
                    <a:gd name="T49" fmla="*/ 19 h 204"/>
                    <a:gd name="T50" fmla="*/ 1095 w 1185"/>
                    <a:gd name="T51" fmla="*/ 3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85" h="204">
                      <a:moveTo>
                        <a:pt x="1095" y="3"/>
                      </a:moveTo>
                      <a:cubicBezTo>
                        <a:pt x="1065" y="3"/>
                        <a:pt x="1065" y="19"/>
                        <a:pt x="1034" y="19"/>
                      </a:cubicBezTo>
                      <a:cubicBezTo>
                        <a:pt x="1004" y="19"/>
                        <a:pt x="1004" y="3"/>
                        <a:pt x="974" y="3"/>
                      </a:cubicBezTo>
                      <a:cubicBezTo>
                        <a:pt x="943" y="3"/>
                        <a:pt x="943" y="19"/>
                        <a:pt x="913" y="19"/>
                      </a:cubicBezTo>
                      <a:cubicBezTo>
                        <a:pt x="882" y="19"/>
                        <a:pt x="882" y="3"/>
                        <a:pt x="852" y="3"/>
                      </a:cubicBezTo>
                      <a:cubicBezTo>
                        <a:pt x="821" y="3"/>
                        <a:pt x="821" y="19"/>
                        <a:pt x="791" y="19"/>
                      </a:cubicBezTo>
                      <a:cubicBezTo>
                        <a:pt x="760" y="19"/>
                        <a:pt x="760" y="3"/>
                        <a:pt x="730" y="3"/>
                      </a:cubicBezTo>
                      <a:cubicBezTo>
                        <a:pt x="699" y="3"/>
                        <a:pt x="699" y="19"/>
                        <a:pt x="669" y="19"/>
                      </a:cubicBezTo>
                      <a:cubicBezTo>
                        <a:pt x="638" y="19"/>
                        <a:pt x="638" y="3"/>
                        <a:pt x="608" y="3"/>
                      </a:cubicBezTo>
                      <a:cubicBezTo>
                        <a:pt x="578" y="3"/>
                        <a:pt x="578" y="19"/>
                        <a:pt x="547" y="19"/>
                      </a:cubicBezTo>
                      <a:cubicBezTo>
                        <a:pt x="517" y="19"/>
                        <a:pt x="517" y="3"/>
                        <a:pt x="486" y="3"/>
                      </a:cubicBezTo>
                      <a:cubicBezTo>
                        <a:pt x="456" y="3"/>
                        <a:pt x="456" y="19"/>
                        <a:pt x="425" y="19"/>
                      </a:cubicBezTo>
                      <a:cubicBezTo>
                        <a:pt x="395" y="19"/>
                        <a:pt x="395" y="3"/>
                        <a:pt x="364" y="3"/>
                      </a:cubicBezTo>
                      <a:cubicBezTo>
                        <a:pt x="334" y="3"/>
                        <a:pt x="334" y="19"/>
                        <a:pt x="303" y="19"/>
                      </a:cubicBezTo>
                      <a:cubicBezTo>
                        <a:pt x="273" y="19"/>
                        <a:pt x="273" y="3"/>
                        <a:pt x="242" y="3"/>
                      </a:cubicBezTo>
                      <a:cubicBezTo>
                        <a:pt x="212" y="3"/>
                        <a:pt x="212" y="19"/>
                        <a:pt x="182" y="19"/>
                      </a:cubicBezTo>
                      <a:cubicBezTo>
                        <a:pt x="151" y="19"/>
                        <a:pt x="151" y="3"/>
                        <a:pt x="121" y="3"/>
                      </a:cubicBezTo>
                      <a:cubicBezTo>
                        <a:pt x="90" y="3"/>
                        <a:pt x="90" y="19"/>
                        <a:pt x="60" y="19"/>
                      </a:cubicBezTo>
                      <a:cubicBezTo>
                        <a:pt x="30" y="19"/>
                        <a:pt x="28" y="0"/>
                        <a:pt x="0" y="3"/>
                      </a:cubicBezTo>
                      <a:cubicBezTo>
                        <a:pt x="0" y="188"/>
                        <a:pt x="0" y="188"/>
                        <a:pt x="0" y="188"/>
                      </a:cubicBezTo>
                      <a:cubicBezTo>
                        <a:pt x="0" y="197"/>
                        <a:pt x="7" y="204"/>
                        <a:pt x="16" y="204"/>
                      </a:cubicBezTo>
                      <a:cubicBezTo>
                        <a:pt x="1169" y="204"/>
                        <a:pt x="1169" y="204"/>
                        <a:pt x="1169" y="204"/>
                      </a:cubicBezTo>
                      <a:cubicBezTo>
                        <a:pt x="1178" y="204"/>
                        <a:pt x="1185" y="197"/>
                        <a:pt x="1185" y="188"/>
                      </a:cubicBezTo>
                      <a:cubicBezTo>
                        <a:pt x="1185" y="12"/>
                        <a:pt x="1185" y="12"/>
                        <a:pt x="1185" y="12"/>
                      </a:cubicBezTo>
                      <a:cubicBezTo>
                        <a:pt x="1178" y="16"/>
                        <a:pt x="1170" y="19"/>
                        <a:pt x="1156" y="19"/>
                      </a:cubicBezTo>
                      <a:cubicBezTo>
                        <a:pt x="1126" y="19"/>
                        <a:pt x="1126" y="3"/>
                        <a:pt x="1095" y="3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6" name="Freeform 13">
                  <a:extLst>
                    <a:ext uri="{FF2B5EF4-FFF2-40B4-BE49-F238E27FC236}">
                      <a16:creationId xmlns:a16="http://schemas.microsoft.com/office/drawing/2014/main" id="{4526F593-9BD7-4458-920D-5763F6240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5" y="2712"/>
                  <a:ext cx="77" cy="18"/>
                </a:xfrm>
                <a:custGeom>
                  <a:avLst/>
                  <a:gdLst>
                    <a:gd name="T0" fmla="*/ 6 w 92"/>
                    <a:gd name="T1" fmla="*/ 5 h 22"/>
                    <a:gd name="T2" fmla="*/ 67 w 92"/>
                    <a:gd name="T3" fmla="*/ 22 h 22"/>
                    <a:gd name="T4" fmla="*/ 92 w 92"/>
                    <a:gd name="T5" fmla="*/ 16 h 22"/>
                    <a:gd name="T6" fmla="*/ 87 w 92"/>
                    <a:gd name="T7" fmla="*/ 16 h 22"/>
                    <a:gd name="T8" fmla="*/ 26 w 92"/>
                    <a:gd name="T9" fmla="*/ 0 h 22"/>
                    <a:gd name="T10" fmla="*/ 0 w 92"/>
                    <a:gd name="T11" fmla="*/ 5 h 22"/>
                    <a:gd name="T12" fmla="*/ 6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6" y="5"/>
                      </a:moveTo>
                      <a:cubicBezTo>
                        <a:pt x="36" y="5"/>
                        <a:pt x="36" y="22"/>
                        <a:pt x="67" y="22"/>
                      </a:cubicBezTo>
                      <a:cubicBezTo>
                        <a:pt x="79" y="22"/>
                        <a:pt x="86" y="19"/>
                        <a:pt x="92" y="16"/>
                      </a:cubicBezTo>
                      <a:cubicBezTo>
                        <a:pt x="91" y="16"/>
                        <a:pt x="89" y="16"/>
                        <a:pt x="87" y="16"/>
                      </a:cubicBezTo>
                      <a:cubicBezTo>
                        <a:pt x="56" y="16"/>
                        <a:pt x="56" y="0"/>
                        <a:pt x="26" y="0"/>
                      </a:cubicBezTo>
                      <a:cubicBezTo>
                        <a:pt x="14" y="0"/>
                        <a:pt x="6" y="2"/>
                        <a:pt x="0" y="5"/>
                      </a:cubicBezTo>
                      <a:cubicBezTo>
                        <a:pt x="2" y="5"/>
                        <a:pt x="4" y="5"/>
                        <a:pt x="6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7" name="Freeform 14">
                  <a:extLst>
                    <a:ext uri="{FF2B5EF4-FFF2-40B4-BE49-F238E27FC236}">
                      <a16:creationId xmlns:a16="http://schemas.microsoft.com/office/drawing/2014/main" id="{920EFB85-EF67-4F52-A7FB-6D6AFEFBBE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8" y="2712"/>
                  <a:ext cx="77" cy="18"/>
                </a:xfrm>
                <a:custGeom>
                  <a:avLst/>
                  <a:gdLst>
                    <a:gd name="T0" fmla="*/ 5 w 92"/>
                    <a:gd name="T1" fmla="*/ 5 h 22"/>
                    <a:gd name="T2" fmla="*/ 66 w 92"/>
                    <a:gd name="T3" fmla="*/ 22 h 22"/>
                    <a:gd name="T4" fmla="*/ 92 w 92"/>
                    <a:gd name="T5" fmla="*/ 16 h 22"/>
                    <a:gd name="T6" fmla="*/ 86 w 92"/>
                    <a:gd name="T7" fmla="*/ 16 h 22"/>
                    <a:gd name="T8" fmla="*/ 25 w 92"/>
                    <a:gd name="T9" fmla="*/ 0 h 22"/>
                    <a:gd name="T10" fmla="*/ 0 w 92"/>
                    <a:gd name="T11" fmla="*/ 5 h 22"/>
                    <a:gd name="T12" fmla="*/ 5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5" y="5"/>
                      </a:moveTo>
                      <a:cubicBezTo>
                        <a:pt x="36" y="5"/>
                        <a:pt x="36" y="22"/>
                        <a:pt x="66" y="22"/>
                      </a:cubicBezTo>
                      <a:cubicBezTo>
                        <a:pt x="78" y="22"/>
                        <a:pt x="86" y="19"/>
                        <a:pt x="92" y="16"/>
                      </a:cubicBezTo>
                      <a:cubicBezTo>
                        <a:pt x="90" y="16"/>
                        <a:pt x="88" y="16"/>
                        <a:pt x="86" y="16"/>
                      </a:cubicBezTo>
                      <a:cubicBezTo>
                        <a:pt x="56" y="16"/>
                        <a:pt x="56" y="0"/>
                        <a:pt x="25" y="0"/>
                      </a:cubicBezTo>
                      <a:cubicBezTo>
                        <a:pt x="13" y="0"/>
                        <a:pt x="6" y="2"/>
                        <a:pt x="0" y="5"/>
                      </a:cubicBezTo>
                      <a:cubicBezTo>
                        <a:pt x="1" y="5"/>
                        <a:pt x="3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8" name="Freeform 15">
                  <a:extLst>
                    <a:ext uri="{FF2B5EF4-FFF2-40B4-BE49-F238E27FC236}">
                      <a16:creationId xmlns:a16="http://schemas.microsoft.com/office/drawing/2014/main" id="{DC340B5A-719D-4129-AE37-04BB0AB5A8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2" y="2712"/>
                  <a:ext cx="77" cy="18"/>
                </a:xfrm>
                <a:custGeom>
                  <a:avLst/>
                  <a:gdLst>
                    <a:gd name="T0" fmla="*/ 6 w 92"/>
                    <a:gd name="T1" fmla="*/ 5 h 22"/>
                    <a:gd name="T2" fmla="*/ 67 w 92"/>
                    <a:gd name="T3" fmla="*/ 22 h 22"/>
                    <a:gd name="T4" fmla="*/ 92 w 92"/>
                    <a:gd name="T5" fmla="*/ 16 h 22"/>
                    <a:gd name="T6" fmla="*/ 87 w 92"/>
                    <a:gd name="T7" fmla="*/ 16 h 22"/>
                    <a:gd name="T8" fmla="*/ 26 w 92"/>
                    <a:gd name="T9" fmla="*/ 0 h 22"/>
                    <a:gd name="T10" fmla="*/ 0 w 92"/>
                    <a:gd name="T11" fmla="*/ 5 h 22"/>
                    <a:gd name="T12" fmla="*/ 6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6" y="5"/>
                      </a:moveTo>
                      <a:cubicBezTo>
                        <a:pt x="37" y="5"/>
                        <a:pt x="37" y="22"/>
                        <a:pt x="67" y="22"/>
                      </a:cubicBezTo>
                      <a:cubicBezTo>
                        <a:pt x="79" y="22"/>
                        <a:pt x="86" y="19"/>
                        <a:pt x="92" y="16"/>
                      </a:cubicBezTo>
                      <a:cubicBezTo>
                        <a:pt x="91" y="16"/>
                        <a:pt x="89" y="16"/>
                        <a:pt x="87" y="16"/>
                      </a:cubicBezTo>
                      <a:cubicBezTo>
                        <a:pt x="56" y="16"/>
                        <a:pt x="56" y="0"/>
                        <a:pt x="26" y="0"/>
                      </a:cubicBezTo>
                      <a:cubicBezTo>
                        <a:pt x="14" y="0"/>
                        <a:pt x="7" y="2"/>
                        <a:pt x="0" y="5"/>
                      </a:cubicBezTo>
                      <a:cubicBezTo>
                        <a:pt x="2" y="5"/>
                        <a:pt x="4" y="5"/>
                        <a:pt x="6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9" name="Freeform 16">
                  <a:extLst>
                    <a:ext uri="{FF2B5EF4-FFF2-40B4-BE49-F238E27FC236}">
                      <a16:creationId xmlns:a16="http://schemas.microsoft.com/office/drawing/2014/main" id="{193BA289-B264-412B-A081-29757ADA4E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67" y="2712"/>
                  <a:ext cx="77" cy="18"/>
                </a:xfrm>
                <a:custGeom>
                  <a:avLst/>
                  <a:gdLst>
                    <a:gd name="T0" fmla="*/ 6 w 92"/>
                    <a:gd name="T1" fmla="*/ 5 h 22"/>
                    <a:gd name="T2" fmla="*/ 67 w 92"/>
                    <a:gd name="T3" fmla="*/ 22 h 22"/>
                    <a:gd name="T4" fmla="*/ 92 w 92"/>
                    <a:gd name="T5" fmla="*/ 16 h 22"/>
                    <a:gd name="T6" fmla="*/ 86 w 92"/>
                    <a:gd name="T7" fmla="*/ 16 h 22"/>
                    <a:gd name="T8" fmla="*/ 26 w 92"/>
                    <a:gd name="T9" fmla="*/ 0 h 22"/>
                    <a:gd name="T10" fmla="*/ 0 w 92"/>
                    <a:gd name="T11" fmla="*/ 5 h 22"/>
                    <a:gd name="T12" fmla="*/ 6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6" y="5"/>
                      </a:moveTo>
                      <a:cubicBezTo>
                        <a:pt x="36" y="5"/>
                        <a:pt x="36" y="22"/>
                        <a:pt x="67" y="22"/>
                      </a:cubicBezTo>
                      <a:cubicBezTo>
                        <a:pt x="79" y="22"/>
                        <a:pt x="86" y="19"/>
                        <a:pt x="92" y="16"/>
                      </a:cubicBezTo>
                      <a:cubicBezTo>
                        <a:pt x="90" y="16"/>
                        <a:pt x="88" y="16"/>
                        <a:pt x="86" y="16"/>
                      </a:cubicBezTo>
                      <a:cubicBezTo>
                        <a:pt x="56" y="16"/>
                        <a:pt x="56" y="0"/>
                        <a:pt x="26" y="0"/>
                      </a:cubicBezTo>
                      <a:cubicBezTo>
                        <a:pt x="14" y="0"/>
                        <a:pt x="6" y="2"/>
                        <a:pt x="0" y="5"/>
                      </a:cubicBezTo>
                      <a:cubicBezTo>
                        <a:pt x="2" y="5"/>
                        <a:pt x="4" y="5"/>
                        <a:pt x="6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0" name="Freeform 17">
                  <a:extLst>
                    <a:ext uri="{FF2B5EF4-FFF2-40B4-BE49-F238E27FC236}">
                      <a16:creationId xmlns:a16="http://schemas.microsoft.com/office/drawing/2014/main" id="{7282F323-9AE8-4E30-BC1B-89AC16DB4E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712"/>
                  <a:ext cx="78" cy="18"/>
                </a:xfrm>
                <a:custGeom>
                  <a:avLst/>
                  <a:gdLst>
                    <a:gd name="T0" fmla="*/ 6 w 92"/>
                    <a:gd name="T1" fmla="*/ 5 h 22"/>
                    <a:gd name="T2" fmla="*/ 67 w 92"/>
                    <a:gd name="T3" fmla="*/ 22 h 22"/>
                    <a:gd name="T4" fmla="*/ 92 w 92"/>
                    <a:gd name="T5" fmla="*/ 16 h 22"/>
                    <a:gd name="T6" fmla="*/ 86 w 92"/>
                    <a:gd name="T7" fmla="*/ 16 h 22"/>
                    <a:gd name="T8" fmla="*/ 25 w 92"/>
                    <a:gd name="T9" fmla="*/ 0 h 22"/>
                    <a:gd name="T10" fmla="*/ 0 w 92"/>
                    <a:gd name="T11" fmla="*/ 5 h 22"/>
                    <a:gd name="T12" fmla="*/ 6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6" y="5"/>
                      </a:moveTo>
                      <a:cubicBezTo>
                        <a:pt x="36" y="5"/>
                        <a:pt x="36" y="22"/>
                        <a:pt x="67" y="22"/>
                      </a:cubicBezTo>
                      <a:cubicBezTo>
                        <a:pt x="79" y="22"/>
                        <a:pt x="86" y="19"/>
                        <a:pt x="92" y="16"/>
                      </a:cubicBezTo>
                      <a:cubicBezTo>
                        <a:pt x="90" y="16"/>
                        <a:pt x="88" y="16"/>
                        <a:pt x="86" y="16"/>
                      </a:cubicBezTo>
                      <a:cubicBezTo>
                        <a:pt x="56" y="16"/>
                        <a:pt x="56" y="0"/>
                        <a:pt x="25" y="0"/>
                      </a:cubicBezTo>
                      <a:cubicBezTo>
                        <a:pt x="13" y="0"/>
                        <a:pt x="6" y="2"/>
                        <a:pt x="0" y="5"/>
                      </a:cubicBezTo>
                      <a:cubicBezTo>
                        <a:pt x="2" y="5"/>
                        <a:pt x="4" y="5"/>
                        <a:pt x="6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1" name="Freeform 18">
                  <a:extLst>
                    <a:ext uri="{FF2B5EF4-FFF2-40B4-BE49-F238E27FC236}">
                      <a16:creationId xmlns:a16="http://schemas.microsoft.com/office/drawing/2014/main" id="{34FACFC0-B4CB-4692-BEF5-AE4F2D0B11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1" y="2712"/>
                  <a:ext cx="77" cy="18"/>
                </a:xfrm>
                <a:custGeom>
                  <a:avLst/>
                  <a:gdLst>
                    <a:gd name="T0" fmla="*/ 5 w 92"/>
                    <a:gd name="T1" fmla="*/ 5 h 22"/>
                    <a:gd name="T2" fmla="*/ 66 w 92"/>
                    <a:gd name="T3" fmla="*/ 22 h 22"/>
                    <a:gd name="T4" fmla="*/ 92 w 92"/>
                    <a:gd name="T5" fmla="*/ 16 h 22"/>
                    <a:gd name="T6" fmla="*/ 86 w 92"/>
                    <a:gd name="T7" fmla="*/ 16 h 22"/>
                    <a:gd name="T8" fmla="*/ 25 w 92"/>
                    <a:gd name="T9" fmla="*/ 0 h 22"/>
                    <a:gd name="T10" fmla="*/ 0 w 92"/>
                    <a:gd name="T11" fmla="*/ 5 h 22"/>
                    <a:gd name="T12" fmla="*/ 5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5" y="5"/>
                      </a:moveTo>
                      <a:cubicBezTo>
                        <a:pt x="36" y="5"/>
                        <a:pt x="36" y="22"/>
                        <a:pt x="66" y="22"/>
                      </a:cubicBezTo>
                      <a:cubicBezTo>
                        <a:pt x="78" y="22"/>
                        <a:pt x="85" y="19"/>
                        <a:pt x="92" y="16"/>
                      </a:cubicBezTo>
                      <a:cubicBezTo>
                        <a:pt x="90" y="16"/>
                        <a:pt x="88" y="16"/>
                        <a:pt x="86" y="16"/>
                      </a:cubicBezTo>
                      <a:cubicBezTo>
                        <a:pt x="55" y="16"/>
                        <a:pt x="55" y="0"/>
                        <a:pt x="25" y="0"/>
                      </a:cubicBezTo>
                      <a:cubicBezTo>
                        <a:pt x="13" y="0"/>
                        <a:pt x="6" y="2"/>
                        <a:pt x="0" y="5"/>
                      </a:cubicBezTo>
                      <a:cubicBezTo>
                        <a:pt x="1" y="5"/>
                        <a:pt x="3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" name="Freeform 19">
                  <a:extLst>
                    <a:ext uri="{FF2B5EF4-FFF2-40B4-BE49-F238E27FC236}">
                      <a16:creationId xmlns:a16="http://schemas.microsoft.com/office/drawing/2014/main" id="{1F26F2F5-9835-4B9B-B217-C370673EC9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1" y="2709"/>
                  <a:ext cx="55" cy="21"/>
                </a:xfrm>
                <a:custGeom>
                  <a:avLst/>
                  <a:gdLst>
                    <a:gd name="T0" fmla="*/ 40 w 65"/>
                    <a:gd name="T1" fmla="*/ 25 h 25"/>
                    <a:gd name="T2" fmla="*/ 65 w 65"/>
                    <a:gd name="T3" fmla="*/ 19 h 25"/>
                    <a:gd name="T4" fmla="*/ 60 w 65"/>
                    <a:gd name="T5" fmla="*/ 19 h 25"/>
                    <a:gd name="T6" fmla="*/ 0 w 65"/>
                    <a:gd name="T7" fmla="*/ 3 h 25"/>
                    <a:gd name="T8" fmla="*/ 0 w 65"/>
                    <a:gd name="T9" fmla="*/ 10 h 25"/>
                    <a:gd name="T10" fmla="*/ 40 w 65"/>
                    <a:gd name="T11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5" h="25">
                      <a:moveTo>
                        <a:pt x="40" y="25"/>
                      </a:moveTo>
                      <a:cubicBezTo>
                        <a:pt x="52" y="25"/>
                        <a:pt x="59" y="22"/>
                        <a:pt x="65" y="19"/>
                      </a:cubicBezTo>
                      <a:cubicBezTo>
                        <a:pt x="64" y="19"/>
                        <a:pt x="62" y="19"/>
                        <a:pt x="60" y="19"/>
                      </a:cubicBezTo>
                      <a:cubicBezTo>
                        <a:pt x="30" y="19"/>
                        <a:pt x="28" y="0"/>
                        <a:pt x="0" y="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2" y="15"/>
                        <a:pt x="19" y="25"/>
                        <a:pt x="40" y="2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3" name="Freeform 20">
                  <a:extLst>
                    <a:ext uri="{FF2B5EF4-FFF2-40B4-BE49-F238E27FC236}">
                      <a16:creationId xmlns:a16="http://schemas.microsoft.com/office/drawing/2014/main" id="{839BA7E0-E953-40A5-AE1A-534517AB2C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6" y="2712"/>
                  <a:ext cx="77" cy="18"/>
                </a:xfrm>
                <a:custGeom>
                  <a:avLst/>
                  <a:gdLst>
                    <a:gd name="T0" fmla="*/ 6 w 92"/>
                    <a:gd name="T1" fmla="*/ 5 h 22"/>
                    <a:gd name="T2" fmla="*/ 66 w 92"/>
                    <a:gd name="T3" fmla="*/ 22 h 22"/>
                    <a:gd name="T4" fmla="*/ 92 w 92"/>
                    <a:gd name="T5" fmla="*/ 16 h 22"/>
                    <a:gd name="T6" fmla="*/ 86 w 92"/>
                    <a:gd name="T7" fmla="*/ 16 h 22"/>
                    <a:gd name="T8" fmla="*/ 25 w 92"/>
                    <a:gd name="T9" fmla="*/ 0 h 22"/>
                    <a:gd name="T10" fmla="*/ 0 w 92"/>
                    <a:gd name="T11" fmla="*/ 5 h 22"/>
                    <a:gd name="T12" fmla="*/ 6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6" y="5"/>
                      </a:moveTo>
                      <a:cubicBezTo>
                        <a:pt x="36" y="5"/>
                        <a:pt x="36" y="22"/>
                        <a:pt x="66" y="22"/>
                      </a:cubicBezTo>
                      <a:cubicBezTo>
                        <a:pt x="78" y="22"/>
                        <a:pt x="86" y="19"/>
                        <a:pt x="92" y="16"/>
                      </a:cubicBezTo>
                      <a:cubicBezTo>
                        <a:pt x="90" y="16"/>
                        <a:pt x="88" y="16"/>
                        <a:pt x="86" y="16"/>
                      </a:cubicBezTo>
                      <a:cubicBezTo>
                        <a:pt x="56" y="16"/>
                        <a:pt x="56" y="0"/>
                        <a:pt x="25" y="0"/>
                      </a:cubicBezTo>
                      <a:cubicBezTo>
                        <a:pt x="13" y="0"/>
                        <a:pt x="6" y="2"/>
                        <a:pt x="0" y="5"/>
                      </a:cubicBezTo>
                      <a:cubicBezTo>
                        <a:pt x="2" y="5"/>
                        <a:pt x="4" y="5"/>
                        <a:pt x="6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4" name="Freeform 21">
                  <a:extLst>
                    <a:ext uri="{FF2B5EF4-FFF2-40B4-BE49-F238E27FC236}">
                      <a16:creationId xmlns:a16="http://schemas.microsoft.com/office/drawing/2014/main" id="{A97006CA-E519-46C8-BBBD-E5BD238D4A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3" y="2712"/>
                  <a:ext cx="78" cy="18"/>
                </a:xfrm>
                <a:custGeom>
                  <a:avLst/>
                  <a:gdLst>
                    <a:gd name="T0" fmla="*/ 6 w 92"/>
                    <a:gd name="T1" fmla="*/ 5 h 22"/>
                    <a:gd name="T2" fmla="*/ 67 w 92"/>
                    <a:gd name="T3" fmla="*/ 22 h 22"/>
                    <a:gd name="T4" fmla="*/ 92 w 92"/>
                    <a:gd name="T5" fmla="*/ 16 h 22"/>
                    <a:gd name="T6" fmla="*/ 86 w 92"/>
                    <a:gd name="T7" fmla="*/ 16 h 22"/>
                    <a:gd name="T8" fmla="*/ 25 w 92"/>
                    <a:gd name="T9" fmla="*/ 0 h 22"/>
                    <a:gd name="T10" fmla="*/ 0 w 92"/>
                    <a:gd name="T11" fmla="*/ 5 h 22"/>
                    <a:gd name="T12" fmla="*/ 6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6" y="5"/>
                      </a:moveTo>
                      <a:cubicBezTo>
                        <a:pt x="36" y="5"/>
                        <a:pt x="36" y="22"/>
                        <a:pt x="67" y="22"/>
                      </a:cubicBezTo>
                      <a:cubicBezTo>
                        <a:pt x="79" y="22"/>
                        <a:pt x="86" y="19"/>
                        <a:pt x="92" y="16"/>
                      </a:cubicBezTo>
                      <a:cubicBezTo>
                        <a:pt x="90" y="16"/>
                        <a:pt x="88" y="16"/>
                        <a:pt x="86" y="16"/>
                      </a:cubicBezTo>
                      <a:cubicBezTo>
                        <a:pt x="56" y="16"/>
                        <a:pt x="56" y="0"/>
                        <a:pt x="25" y="0"/>
                      </a:cubicBezTo>
                      <a:cubicBezTo>
                        <a:pt x="14" y="0"/>
                        <a:pt x="6" y="2"/>
                        <a:pt x="0" y="5"/>
                      </a:cubicBezTo>
                      <a:cubicBezTo>
                        <a:pt x="2" y="5"/>
                        <a:pt x="4" y="5"/>
                        <a:pt x="6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5" name="Freeform 22">
                  <a:extLst>
                    <a:ext uri="{FF2B5EF4-FFF2-40B4-BE49-F238E27FC236}">
                      <a16:creationId xmlns:a16="http://schemas.microsoft.com/office/drawing/2014/main" id="{BFA4B3CE-4CE0-4E3F-A624-3EBAF2BE40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1" y="2712"/>
                  <a:ext cx="77" cy="18"/>
                </a:xfrm>
                <a:custGeom>
                  <a:avLst/>
                  <a:gdLst>
                    <a:gd name="T0" fmla="*/ 6 w 92"/>
                    <a:gd name="T1" fmla="*/ 5 h 22"/>
                    <a:gd name="T2" fmla="*/ 67 w 92"/>
                    <a:gd name="T3" fmla="*/ 22 h 22"/>
                    <a:gd name="T4" fmla="*/ 92 w 92"/>
                    <a:gd name="T5" fmla="*/ 16 h 22"/>
                    <a:gd name="T6" fmla="*/ 87 w 92"/>
                    <a:gd name="T7" fmla="*/ 16 h 22"/>
                    <a:gd name="T8" fmla="*/ 26 w 92"/>
                    <a:gd name="T9" fmla="*/ 0 h 22"/>
                    <a:gd name="T10" fmla="*/ 0 w 92"/>
                    <a:gd name="T11" fmla="*/ 5 h 22"/>
                    <a:gd name="T12" fmla="*/ 6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6" y="5"/>
                      </a:moveTo>
                      <a:cubicBezTo>
                        <a:pt x="36" y="5"/>
                        <a:pt x="36" y="22"/>
                        <a:pt x="67" y="22"/>
                      </a:cubicBezTo>
                      <a:cubicBezTo>
                        <a:pt x="79" y="22"/>
                        <a:pt x="86" y="19"/>
                        <a:pt x="92" y="16"/>
                      </a:cubicBezTo>
                      <a:cubicBezTo>
                        <a:pt x="90" y="16"/>
                        <a:pt x="89" y="16"/>
                        <a:pt x="87" y="16"/>
                      </a:cubicBezTo>
                      <a:cubicBezTo>
                        <a:pt x="56" y="16"/>
                        <a:pt x="56" y="0"/>
                        <a:pt x="26" y="0"/>
                      </a:cubicBezTo>
                      <a:cubicBezTo>
                        <a:pt x="14" y="0"/>
                        <a:pt x="6" y="2"/>
                        <a:pt x="0" y="5"/>
                      </a:cubicBezTo>
                      <a:cubicBezTo>
                        <a:pt x="2" y="5"/>
                        <a:pt x="4" y="5"/>
                        <a:pt x="6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6" name="Freeform 23">
                  <a:extLst>
                    <a:ext uri="{FF2B5EF4-FFF2-40B4-BE49-F238E27FC236}">
                      <a16:creationId xmlns:a16="http://schemas.microsoft.com/office/drawing/2014/main" id="{EAB5EDB1-0FF1-4E44-8EB7-4DBFD32EBF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5" y="2409"/>
                  <a:ext cx="162" cy="91"/>
                </a:xfrm>
                <a:custGeom>
                  <a:avLst/>
                  <a:gdLst>
                    <a:gd name="T0" fmla="*/ 26 w 193"/>
                    <a:gd name="T1" fmla="*/ 55 h 109"/>
                    <a:gd name="T2" fmla="*/ 26 w 193"/>
                    <a:gd name="T3" fmla="*/ 48 h 109"/>
                    <a:gd name="T4" fmla="*/ 59 w 193"/>
                    <a:gd name="T5" fmla="*/ 14 h 109"/>
                    <a:gd name="T6" fmla="*/ 80 w 193"/>
                    <a:gd name="T7" fmla="*/ 21 h 109"/>
                    <a:gd name="T8" fmla="*/ 116 w 193"/>
                    <a:gd name="T9" fmla="*/ 0 h 109"/>
                    <a:gd name="T10" fmla="*/ 159 w 193"/>
                    <a:gd name="T11" fmla="*/ 41 h 109"/>
                    <a:gd name="T12" fmla="*/ 159 w 193"/>
                    <a:gd name="T13" fmla="*/ 41 h 109"/>
                    <a:gd name="T14" fmla="*/ 193 w 193"/>
                    <a:gd name="T15" fmla="*/ 75 h 109"/>
                    <a:gd name="T16" fmla="*/ 159 w 193"/>
                    <a:gd name="T17" fmla="*/ 109 h 109"/>
                    <a:gd name="T18" fmla="*/ 27 w 193"/>
                    <a:gd name="T19" fmla="*/ 109 h 109"/>
                    <a:gd name="T20" fmla="*/ 0 w 193"/>
                    <a:gd name="T21" fmla="*/ 82 h 109"/>
                    <a:gd name="T22" fmla="*/ 26 w 193"/>
                    <a:gd name="T23" fmla="*/ 5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3" h="109">
                      <a:moveTo>
                        <a:pt x="26" y="55"/>
                      </a:moveTo>
                      <a:cubicBezTo>
                        <a:pt x="26" y="53"/>
                        <a:pt x="26" y="50"/>
                        <a:pt x="26" y="48"/>
                      </a:cubicBezTo>
                      <a:cubicBezTo>
                        <a:pt x="26" y="29"/>
                        <a:pt x="41" y="14"/>
                        <a:pt x="59" y="14"/>
                      </a:cubicBezTo>
                      <a:cubicBezTo>
                        <a:pt x="67" y="14"/>
                        <a:pt x="74" y="17"/>
                        <a:pt x="80" y="21"/>
                      </a:cubicBezTo>
                      <a:cubicBezTo>
                        <a:pt x="87" y="8"/>
                        <a:pt x="101" y="0"/>
                        <a:pt x="116" y="0"/>
                      </a:cubicBezTo>
                      <a:cubicBezTo>
                        <a:pt x="139" y="0"/>
                        <a:pt x="158" y="18"/>
                        <a:pt x="159" y="41"/>
                      </a:cubicBezTo>
                      <a:cubicBezTo>
                        <a:pt x="159" y="41"/>
                        <a:pt x="159" y="41"/>
                        <a:pt x="159" y="41"/>
                      </a:cubicBezTo>
                      <a:cubicBezTo>
                        <a:pt x="178" y="41"/>
                        <a:pt x="193" y="56"/>
                        <a:pt x="193" y="75"/>
                      </a:cubicBezTo>
                      <a:cubicBezTo>
                        <a:pt x="193" y="94"/>
                        <a:pt x="178" y="109"/>
                        <a:pt x="159" y="109"/>
                      </a:cubicBezTo>
                      <a:cubicBezTo>
                        <a:pt x="27" y="109"/>
                        <a:pt x="27" y="109"/>
                        <a:pt x="27" y="109"/>
                      </a:cubicBezTo>
                      <a:cubicBezTo>
                        <a:pt x="12" y="109"/>
                        <a:pt x="0" y="97"/>
                        <a:pt x="0" y="82"/>
                      </a:cubicBezTo>
                      <a:cubicBezTo>
                        <a:pt x="0" y="67"/>
                        <a:pt x="12" y="55"/>
                        <a:pt x="26" y="5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" name="Freeform 24">
                  <a:extLst>
                    <a:ext uri="{FF2B5EF4-FFF2-40B4-BE49-F238E27FC236}">
                      <a16:creationId xmlns:a16="http://schemas.microsoft.com/office/drawing/2014/main" id="{E7FB39AD-4395-47D9-A957-6805862C0C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7" y="26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" name="Freeform 25">
                  <a:extLst>
                    <a:ext uri="{FF2B5EF4-FFF2-40B4-BE49-F238E27FC236}">
                      <a16:creationId xmlns:a16="http://schemas.microsoft.com/office/drawing/2014/main" id="{D0152184-D8E4-446E-B88D-8F0BDEAFA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7" y="2633"/>
                  <a:ext cx="61" cy="65"/>
                </a:xfrm>
                <a:custGeom>
                  <a:avLst/>
                  <a:gdLst>
                    <a:gd name="T0" fmla="*/ 55 w 73"/>
                    <a:gd name="T1" fmla="*/ 77 h 77"/>
                    <a:gd name="T2" fmla="*/ 56 w 73"/>
                    <a:gd name="T3" fmla="*/ 76 h 77"/>
                    <a:gd name="T4" fmla="*/ 41 w 73"/>
                    <a:gd name="T5" fmla="*/ 8 h 77"/>
                    <a:gd name="T6" fmla="*/ 39 w 73"/>
                    <a:gd name="T7" fmla="*/ 7 h 77"/>
                    <a:gd name="T8" fmla="*/ 38 w 73"/>
                    <a:gd name="T9" fmla="*/ 6 h 77"/>
                    <a:gd name="T10" fmla="*/ 38 w 73"/>
                    <a:gd name="T11" fmla="*/ 6 h 77"/>
                    <a:gd name="T12" fmla="*/ 35 w 73"/>
                    <a:gd name="T13" fmla="*/ 5 h 77"/>
                    <a:gd name="T14" fmla="*/ 5 w 73"/>
                    <a:gd name="T15" fmla="*/ 19 h 77"/>
                    <a:gd name="T16" fmla="*/ 19 w 73"/>
                    <a:gd name="T17" fmla="*/ 50 h 77"/>
                    <a:gd name="T18" fmla="*/ 22 w 73"/>
                    <a:gd name="T19" fmla="*/ 51 h 77"/>
                    <a:gd name="T20" fmla="*/ 22 w 73"/>
                    <a:gd name="T21" fmla="*/ 51 h 77"/>
                    <a:gd name="T22" fmla="*/ 22 w 73"/>
                    <a:gd name="T23" fmla="*/ 51 h 77"/>
                    <a:gd name="T24" fmla="*/ 27 w 73"/>
                    <a:gd name="T25" fmla="*/ 51 h 77"/>
                    <a:gd name="T26" fmla="*/ 55 w 73"/>
                    <a:gd name="T27" fmla="*/ 77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3" h="77">
                      <a:moveTo>
                        <a:pt x="55" y="77"/>
                      </a:moveTo>
                      <a:cubicBezTo>
                        <a:pt x="56" y="77"/>
                        <a:pt x="56" y="77"/>
                        <a:pt x="56" y="76"/>
                      </a:cubicBezTo>
                      <a:cubicBezTo>
                        <a:pt x="58" y="67"/>
                        <a:pt x="73" y="30"/>
                        <a:pt x="41" y="8"/>
                      </a:cubicBezTo>
                      <a:cubicBezTo>
                        <a:pt x="40" y="8"/>
                        <a:pt x="40" y="7"/>
                        <a:pt x="39" y="7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6"/>
                        <a:pt x="36" y="5"/>
                        <a:pt x="35" y="5"/>
                      </a:cubicBezTo>
                      <a:cubicBezTo>
                        <a:pt x="23" y="0"/>
                        <a:pt x="9" y="7"/>
                        <a:pt x="5" y="19"/>
                      </a:cubicBezTo>
                      <a:cubicBezTo>
                        <a:pt x="0" y="31"/>
                        <a:pt x="6" y="45"/>
                        <a:pt x="19" y="50"/>
                      </a:cubicBezTo>
                      <a:cubicBezTo>
                        <a:pt x="20" y="50"/>
                        <a:pt x="21" y="50"/>
                        <a:pt x="22" y="51"/>
                      </a:cubicBezTo>
                      <a:cubicBezTo>
                        <a:pt x="22" y="51"/>
                        <a:pt x="22" y="51"/>
                        <a:pt x="22" y="51"/>
                      </a:cubicBezTo>
                      <a:cubicBezTo>
                        <a:pt x="22" y="51"/>
                        <a:pt x="22" y="51"/>
                        <a:pt x="22" y="51"/>
                      </a:cubicBezTo>
                      <a:cubicBezTo>
                        <a:pt x="24" y="51"/>
                        <a:pt x="25" y="51"/>
                        <a:pt x="27" y="51"/>
                      </a:cubicBezTo>
                      <a:cubicBezTo>
                        <a:pt x="32" y="53"/>
                        <a:pt x="42" y="59"/>
                        <a:pt x="55" y="77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" name="Freeform 26">
                  <a:extLst>
                    <a:ext uri="{FF2B5EF4-FFF2-40B4-BE49-F238E27FC236}">
                      <a16:creationId xmlns:a16="http://schemas.microsoft.com/office/drawing/2014/main" id="{CB74B5C9-591B-48EA-8035-76CB75F2BF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7" y="2618"/>
                  <a:ext cx="37" cy="44"/>
                </a:xfrm>
                <a:custGeom>
                  <a:avLst/>
                  <a:gdLst>
                    <a:gd name="T0" fmla="*/ 5 w 44"/>
                    <a:gd name="T1" fmla="*/ 8 h 52"/>
                    <a:gd name="T2" fmla="*/ 26 w 44"/>
                    <a:gd name="T3" fmla="*/ 5 h 52"/>
                    <a:gd name="T4" fmla="*/ 27 w 44"/>
                    <a:gd name="T5" fmla="*/ 6 h 52"/>
                    <a:gd name="T6" fmla="*/ 27 w 44"/>
                    <a:gd name="T7" fmla="*/ 6 h 52"/>
                    <a:gd name="T8" fmla="*/ 28 w 44"/>
                    <a:gd name="T9" fmla="*/ 7 h 52"/>
                    <a:gd name="T10" fmla="*/ 29 w 44"/>
                    <a:gd name="T11" fmla="*/ 8 h 52"/>
                    <a:gd name="T12" fmla="*/ 26 w 44"/>
                    <a:gd name="T13" fmla="*/ 51 h 52"/>
                    <a:gd name="T14" fmla="*/ 26 w 44"/>
                    <a:gd name="T15" fmla="*/ 52 h 52"/>
                    <a:gd name="T16" fmla="*/ 13 w 44"/>
                    <a:gd name="T17" fmla="*/ 31 h 52"/>
                    <a:gd name="T18" fmla="*/ 10 w 44"/>
                    <a:gd name="T19" fmla="*/ 30 h 52"/>
                    <a:gd name="T20" fmla="*/ 10 w 44"/>
                    <a:gd name="T21" fmla="*/ 30 h 52"/>
                    <a:gd name="T22" fmla="*/ 10 w 44"/>
                    <a:gd name="T23" fmla="*/ 30 h 52"/>
                    <a:gd name="T24" fmla="*/ 8 w 44"/>
                    <a:gd name="T25" fmla="*/ 29 h 52"/>
                    <a:gd name="T26" fmla="*/ 5 w 44"/>
                    <a:gd name="T27" fmla="*/ 8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4" h="52">
                      <a:moveTo>
                        <a:pt x="5" y="8"/>
                      </a:moveTo>
                      <a:cubicBezTo>
                        <a:pt x="10" y="1"/>
                        <a:pt x="19" y="0"/>
                        <a:pt x="26" y="5"/>
                      </a:cubicBezTo>
                      <a:cubicBezTo>
                        <a:pt x="26" y="5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7"/>
                        <a:pt x="28" y="7"/>
                        <a:pt x="29" y="8"/>
                      </a:cubicBezTo>
                      <a:cubicBezTo>
                        <a:pt x="44" y="26"/>
                        <a:pt x="29" y="46"/>
                        <a:pt x="26" y="51"/>
                      </a:cubicBezTo>
                      <a:cubicBezTo>
                        <a:pt x="26" y="52"/>
                        <a:pt x="26" y="52"/>
                        <a:pt x="26" y="52"/>
                      </a:cubicBezTo>
                      <a:cubicBezTo>
                        <a:pt x="21" y="38"/>
                        <a:pt x="16" y="33"/>
                        <a:pt x="13" y="31"/>
                      </a:cubicBezTo>
                      <a:cubicBezTo>
                        <a:pt x="12" y="31"/>
                        <a:pt x="11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9" y="30"/>
                        <a:pt x="9" y="29"/>
                        <a:pt x="8" y="29"/>
                      </a:cubicBezTo>
                      <a:cubicBezTo>
                        <a:pt x="2" y="24"/>
                        <a:pt x="0" y="15"/>
                        <a:pt x="5" y="8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0" name="Rectangle 27">
                  <a:extLst>
                    <a:ext uri="{FF2B5EF4-FFF2-40B4-BE49-F238E27FC236}">
                      <a16:creationId xmlns:a16="http://schemas.microsoft.com/office/drawing/2014/main" id="{D5E4F255-F3AC-48A8-AE6E-C88185AEF2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3" y="2660"/>
                  <a:ext cx="1" cy="1"/>
                </a:xfrm>
                <a:prstGeom prst="rect">
                  <a:avLst/>
                </a:pr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1" name="Freeform 28">
                  <a:extLst>
                    <a:ext uri="{FF2B5EF4-FFF2-40B4-BE49-F238E27FC236}">
                      <a16:creationId xmlns:a16="http://schemas.microsoft.com/office/drawing/2014/main" id="{0F87AC27-EF3D-4918-A15F-CA100391C0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0" y="2659"/>
                  <a:ext cx="58" cy="44"/>
                </a:xfrm>
                <a:custGeom>
                  <a:avLst/>
                  <a:gdLst>
                    <a:gd name="T0" fmla="*/ 12 w 69"/>
                    <a:gd name="T1" fmla="*/ 13 h 52"/>
                    <a:gd name="T2" fmla="*/ 14 w 69"/>
                    <a:gd name="T3" fmla="*/ 12 h 52"/>
                    <a:gd name="T4" fmla="*/ 14 w 69"/>
                    <a:gd name="T5" fmla="*/ 12 h 52"/>
                    <a:gd name="T6" fmla="*/ 15 w 69"/>
                    <a:gd name="T7" fmla="*/ 12 h 52"/>
                    <a:gd name="T8" fmla="*/ 16 w 69"/>
                    <a:gd name="T9" fmla="*/ 11 h 52"/>
                    <a:gd name="T10" fmla="*/ 69 w 69"/>
                    <a:gd name="T11" fmla="*/ 34 h 52"/>
                    <a:gd name="T12" fmla="*/ 69 w 69"/>
                    <a:gd name="T13" fmla="*/ 35 h 52"/>
                    <a:gd name="T14" fmla="*/ 38 w 69"/>
                    <a:gd name="T15" fmla="*/ 41 h 52"/>
                    <a:gd name="T16" fmla="*/ 35 w 69"/>
                    <a:gd name="T17" fmla="*/ 44 h 52"/>
                    <a:gd name="T18" fmla="*/ 35 w 69"/>
                    <a:gd name="T19" fmla="*/ 44 h 52"/>
                    <a:gd name="T20" fmla="*/ 35 w 69"/>
                    <a:gd name="T21" fmla="*/ 44 h 52"/>
                    <a:gd name="T22" fmla="*/ 33 w 69"/>
                    <a:gd name="T23" fmla="*/ 46 h 52"/>
                    <a:gd name="T24" fmla="*/ 6 w 69"/>
                    <a:gd name="T25" fmla="*/ 40 h 52"/>
                    <a:gd name="T26" fmla="*/ 12 w 69"/>
                    <a:gd name="T27" fmla="*/ 13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9" h="52">
                      <a:moveTo>
                        <a:pt x="12" y="13"/>
                      </a:moveTo>
                      <a:cubicBezTo>
                        <a:pt x="12" y="13"/>
                        <a:pt x="13" y="12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47" y="0"/>
                        <a:pt x="63" y="29"/>
                        <a:pt x="69" y="34"/>
                      </a:cubicBezTo>
                      <a:cubicBezTo>
                        <a:pt x="69" y="35"/>
                        <a:pt x="69" y="35"/>
                        <a:pt x="69" y="35"/>
                      </a:cubicBezTo>
                      <a:cubicBezTo>
                        <a:pt x="50" y="35"/>
                        <a:pt x="42" y="38"/>
                        <a:pt x="38" y="41"/>
                      </a:cubicBezTo>
                      <a:cubicBezTo>
                        <a:pt x="37" y="42"/>
                        <a:pt x="36" y="43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4" y="45"/>
                        <a:pt x="34" y="45"/>
                        <a:pt x="33" y="46"/>
                      </a:cubicBezTo>
                      <a:cubicBezTo>
                        <a:pt x="24" y="52"/>
                        <a:pt x="12" y="49"/>
                        <a:pt x="6" y="40"/>
                      </a:cubicBezTo>
                      <a:cubicBezTo>
                        <a:pt x="0" y="31"/>
                        <a:pt x="3" y="19"/>
                        <a:pt x="12" y="13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2" name="Rectangle 29">
                  <a:extLst>
                    <a:ext uri="{FF2B5EF4-FFF2-40B4-BE49-F238E27FC236}">
                      <a16:creationId xmlns:a16="http://schemas.microsoft.com/office/drawing/2014/main" id="{853D838C-2CE2-42EB-B0C7-5BD1F0B905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7" y="2667"/>
                  <a:ext cx="1" cy="1"/>
                </a:xfrm>
                <a:prstGeom prst="rect">
                  <a:avLst/>
                </a:pr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3" name="Freeform 30">
                  <a:extLst>
                    <a:ext uri="{FF2B5EF4-FFF2-40B4-BE49-F238E27FC236}">
                      <a16:creationId xmlns:a16="http://schemas.microsoft.com/office/drawing/2014/main" id="{261E60D9-9A40-4C03-9FF9-857FAB256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60" y="2807"/>
                  <a:ext cx="67" cy="43"/>
                </a:xfrm>
                <a:custGeom>
                  <a:avLst/>
                  <a:gdLst>
                    <a:gd name="T0" fmla="*/ 77 w 80"/>
                    <a:gd name="T1" fmla="*/ 8 h 51"/>
                    <a:gd name="T2" fmla="*/ 73 w 80"/>
                    <a:gd name="T3" fmla="*/ 0 h 51"/>
                    <a:gd name="T4" fmla="*/ 71 w 80"/>
                    <a:gd name="T5" fmla="*/ 9 h 51"/>
                    <a:gd name="T6" fmla="*/ 0 w 80"/>
                    <a:gd name="T7" fmla="*/ 47 h 51"/>
                    <a:gd name="T8" fmla="*/ 14 w 80"/>
                    <a:gd name="T9" fmla="*/ 50 h 51"/>
                    <a:gd name="T10" fmla="*/ 75 w 80"/>
                    <a:gd name="T11" fmla="*/ 17 h 51"/>
                    <a:gd name="T12" fmla="*/ 77 w 80"/>
                    <a:gd name="T13" fmla="*/ 8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51">
                      <a:moveTo>
                        <a:pt x="77" y="8"/>
                      </a:moveTo>
                      <a:cubicBezTo>
                        <a:pt x="76" y="5"/>
                        <a:pt x="74" y="2"/>
                        <a:pt x="73" y="0"/>
                      </a:cubicBezTo>
                      <a:cubicBezTo>
                        <a:pt x="76" y="6"/>
                        <a:pt x="71" y="9"/>
                        <a:pt x="71" y="9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5" y="50"/>
                        <a:pt x="10" y="51"/>
                        <a:pt x="14" y="50"/>
                      </a:cubicBezTo>
                      <a:cubicBezTo>
                        <a:pt x="75" y="17"/>
                        <a:pt x="75" y="17"/>
                        <a:pt x="75" y="17"/>
                      </a:cubicBezTo>
                      <a:cubicBezTo>
                        <a:pt x="75" y="17"/>
                        <a:pt x="80" y="14"/>
                        <a:pt x="77" y="8"/>
                      </a:cubicBezTo>
                      <a:close/>
                    </a:path>
                  </a:pathLst>
                </a:custGeom>
                <a:solidFill>
                  <a:srgbClr val="FFF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4" name="Freeform 31">
                  <a:extLst>
                    <a:ext uri="{FF2B5EF4-FFF2-40B4-BE49-F238E27FC236}">
                      <a16:creationId xmlns:a16="http://schemas.microsoft.com/office/drawing/2014/main" id="{A80B748D-0B75-451E-B5F8-50EE62A7C1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1" y="2639"/>
                  <a:ext cx="202" cy="141"/>
                </a:xfrm>
                <a:custGeom>
                  <a:avLst/>
                  <a:gdLst>
                    <a:gd name="T0" fmla="*/ 0 w 241"/>
                    <a:gd name="T1" fmla="*/ 26 h 169"/>
                    <a:gd name="T2" fmla="*/ 139 w 241"/>
                    <a:gd name="T3" fmla="*/ 0 h 169"/>
                    <a:gd name="T4" fmla="*/ 200 w 241"/>
                    <a:gd name="T5" fmla="*/ 54 h 169"/>
                    <a:gd name="T6" fmla="*/ 241 w 241"/>
                    <a:gd name="T7" fmla="*/ 134 h 169"/>
                    <a:gd name="T8" fmla="*/ 198 w 241"/>
                    <a:gd name="T9" fmla="*/ 169 h 169"/>
                    <a:gd name="T10" fmla="*/ 148 w 241"/>
                    <a:gd name="T11" fmla="*/ 106 h 169"/>
                    <a:gd name="T12" fmla="*/ 0 w 241"/>
                    <a:gd name="T13" fmla="*/ 26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1" h="169">
                      <a:moveTo>
                        <a:pt x="0" y="26"/>
                      </a:moveTo>
                      <a:cubicBezTo>
                        <a:pt x="139" y="0"/>
                        <a:pt x="139" y="0"/>
                        <a:pt x="139" y="0"/>
                      </a:cubicBezTo>
                      <a:cubicBezTo>
                        <a:pt x="139" y="0"/>
                        <a:pt x="189" y="40"/>
                        <a:pt x="200" y="54"/>
                      </a:cubicBezTo>
                      <a:cubicBezTo>
                        <a:pt x="211" y="68"/>
                        <a:pt x="241" y="134"/>
                        <a:pt x="241" y="134"/>
                      </a:cubicBezTo>
                      <a:cubicBezTo>
                        <a:pt x="198" y="169"/>
                        <a:pt x="198" y="169"/>
                        <a:pt x="198" y="169"/>
                      </a:cubicBezTo>
                      <a:cubicBezTo>
                        <a:pt x="148" y="106"/>
                        <a:pt x="148" y="106"/>
                        <a:pt x="148" y="106"/>
                      </a:cubicBez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D83B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5" name="Freeform 32">
                  <a:extLst>
                    <a:ext uri="{FF2B5EF4-FFF2-40B4-BE49-F238E27FC236}">
                      <a16:creationId xmlns:a16="http://schemas.microsoft.com/office/drawing/2014/main" id="{C6BD8CC9-EC6E-4125-ABD3-00BA4B6FAA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6" y="2639"/>
                  <a:ext cx="127" cy="115"/>
                </a:xfrm>
                <a:custGeom>
                  <a:avLst/>
                  <a:gdLst>
                    <a:gd name="T0" fmla="*/ 27 w 151"/>
                    <a:gd name="T1" fmla="*/ 13 h 138"/>
                    <a:gd name="T2" fmla="*/ 49 w 151"/>
                    <a:gd name="T3" fmla="*/ 0 h 138"/>
                    <a:gd name="T4" fmla="*/ 110 w 151"/>
                    <a:gd name="T5" fmla="*/ 54 h 138"/>
                    <a:gd name="T6" fmla="*/ 151 w 151"/>
                    <a:gd name="T7" fmla="*/ 134 h 138"/>
                    <a:gd name="T8" fmla="*/ 147 w 151"/>
                    <a:gd name="T9" fmla="*/ 138 h 138"/>
                    <a:gd name="T10" fmla="*/ 100 w 151"/>
                    <a:gd name="T11" fmla="*/ 70 h 138"/>
                    <a:gd name="T12" fmla="*/ 41 w 151"/>
                    <a:gd name="T13" fmla="*/ 14 h 138"/>
                    <a:gd name="T14" fmla="*/ 0 w 151"/>
                    <a:gd name="T15" fmla="*/ 37 h 138"/>
                    <a:gd name="T16" fmla="*/ 27 w 151"/>
                    <a:gd name="T17" fmla="*/ 13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38">
                      <a:moveTo>
                        <a:pt x="27" y="13"/>
                      </a:move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9" y="0"/>
                        <a:pt x="100" y="42"/>
                        <a:pt x="110" y="54"/>
                      </a:cubicBezTo>
                      <a:cubicBezTo>
                        <a:pt x="120" y="65"/>
                        <a:pt x="151" y="134"/>
                        <a:pt x="151" y="134"/>
                      </a:cubicBezTo>
                      <a:cubicBezTo>
                        <a:pt x="147" y="138"/>
                        <a:pt x="147" y="138"/>
                        <a:pt x="147" y="138"/>
                      </a:cubicBezTo>
                      <a:cubicBezTo>
                        <a:pt x="100" y="70"/>
                        <a:pt x="100" y="70"/>
                        <a:pt x="100" y="70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0" y="37"/>
                        <a:pt x="0" y="37"/>
                        <a:pt x="0" y="37"/>
                      </a:cubicBezTo>
                      <a:lnTo>
                        <a:pt x="27" y="13"/>
                      </a:lnTo>
                      <a:close/>
                    </a:path>
                  </a:pathLst>
                </a:custGeom>
                <a:solidFill>
                  <a:srgbClr val="E26C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6" name="Freeform 33">
                  <a:extLst>
                    <a:ext uri="{FF2B5EF4-FFF2-40B4-BE49-F238E27FC236}">
                      <a16:creationId xmlns:a16="http://schemas.microsoft.com/office/drawing/2014/main" id="{012FE1B9-BCAC-48F7-8138-072889936D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1" y="2714"/>
                  <a:ext cx="104" cy="160"/>
                </a:xfrm>
                <a:custGeom>
                  <a:avLst/>
                  <a:gdLst>
                    <a:gd name="T0" fmla="*/ 0 w 124"/>
                    <a:gd name="T1" fmla="*/ 0 h 191"/>
                    <a:gd name="T2" fmla="*/ 106 w 124"/>
                    <a:gd name="T3" fmla="*/ 16 h 191"/>
                    <a:gd name="T4" fmla="*/ 123 w 124"/>
                    <a:gd name="T5" fmla="*/ 98 h 191"/>
                    <a:gd name="T6" fmla="*/ 96 w 124"/>
                    <a:gd name="T7" fmla="*/ 191 h 191"/>
                    <a:gd name="T8" fmla="*/ 42 w 124"/>
                    <a:gd name="T9" fmla="*/ 188 h 191"/>
                    <a:gd name="T10" fmla="*/ 57 w 124"/>
                    <a:gd name="T11" fmla="*/ 92 h 191"/>
                    <a:gd name="T12" fmla="*/ 0 w 124"/>
                    <a:gd name="T13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4" h="191">
                      <a:moveTo>
                        <a:pt x="0" y="0"/>
                      </a:moveTo>
                      <a:cubicBezTo>
                        <a:pt x="106" y="16"/>
                        <a:pt x="106" y="16"/>
                        <a:pt x="106" y="16"/>
                      </a:cubicBezTo>
                      <a:cubicBezTo>
                        <a:pt x="106" y="16"/>
                        <a:pt x="124" y="80"/>
                        <a:pt x="123" y="98"/>
                      </a:cubicBezTo>
                      <a:cubicBezTo>
                        <a:pt x="123" y="116"/>
                        <a:pt x="96" y="191"/>
                        <a:pt x="96" y="191"/>
                      </a:cubicBezTo>
                      <a:cubicBezTo>
                        <a:pt x="42" y="188"/>
                        <a:pt x="42" y="188"/>
                        <a:pt x="42" y="188"/>
                      </a:cubicBezTo>
                      <a:cubicBezTo>
                        <a:pt x="57" y="92"/>
                        <a:pt x="57" y="92"/>
                        <a:pt x="57" y="9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83B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7" name="Freeform 34">
                  <a:extLst>
                    <a:ext uri="{FF2B5EF4-FFF2-40B4-BE49-F238E27FC236}">
                      <a16:creationId xmlns:a16="http://schemas.microsoft.com/office/drawing/2014/main" id="{08F09B64-4ED1-4237-AAF9-AD3F21D4EA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1" y="2728"/>
                  <a:ext cx="64" cy="146"/>
                </a:xfrm>
                <a:custGeom>
                  <a:avLst/>
                  <a:gdLst>
                    <a:gd name="T0" fmla="*/ 36 w 77"/>
                    <a:gd name="T1" fmla="*/ 2 h 175"/>
                    <a:gd name="T2" fmla="*/ 59 w 77"/>
                    <a:gd name="T3" fmla="*/ 0 h 175"/>
                    <a:gd name="T4" fmla="*/ 76 w 77"/>
                    <a:gd name="T5" fmla="*/ 82 h 175"/>
                    <a:gd name="T6" fmla="*/ 49 w 77"/>
                    <a:gd name="T7" fmla="*/ 175 h 175"/>
                    <a:gd name="T8" fmla="*/ 44 w 77"/>
                    <a:gd name="T9" fmla="*/ 175 h 175"/>
                    <a:gd name="T10" fmla="*/ 60 w 77"/>
                    <a:gd name="T11" fmla="*/ 81 h 175"/>
                    <a:gd name="T12" fmla="*/ 44 w 77"/>
                    <a:gd name="T13" fmla="*/ 31 h 175"/>
                    <a:gd name="T14" fmla="*/ 0 w 77"/>
                    <a:gd name="T15" fmla="*/ 2 h 175"/>
                    <a:gd name="T16" fmla="*/ 36 w 77"/>
                    <a:gd name="T17" fmla="*/ 2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7" h="175">
                      <a:moveTo>
                        <a:pt x="36" y="2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9" y="0"/>
                        <a:pt x="77" y="64"/>
                        <a:pt x="76" y="82"/>
                      </a:cubicBezTo>
                      <a:cubicBezTo>
                        <a:pt x="76" y="100"/>
                        <a:pt x="49" y="175"/>
                        <a:pt x="49" y="175"/>
                      </a:cubicBezTo>
                      <a:cubicBezTo>
                        <a:pt x="44" y="175"/>
                        <a:pt x="44" y="175"/>
                        <a:pt x="44" y="175"/>
                      </a:cubicBezTo>
                      <a:cubicBezTo>
                        <a:pt x="44" y="175"/>
                        <a:pt x="59" y="99"/>
                        <a:pt x="60" y="81"/>
                      </a:cubicBezTo>
                      <a:cubicBezTo>
                        <a:pt x="60" y="70"/>
                        <a:pt x="44" y="31"/>
                        <a:pt x="44" y="31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36" y="2"/>
                      </a:lnTo>
                      <a:close/>
                    </a:path>
                  </a:pathLst>
                </a:custGeom>
                <a:solidFill>
                  <a:srgbClr val="E26C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8" name="Freeform 35">
                  <a:extLst>
                    <a:ext uri="{FF2B5EF4-FFF2-40B4-BE49-F238E27FC236}">
                      <a16:creationId xmlns:a16="http://schemas.microsoft.com/office/drawing/2014/main" id="{4415FB78-5767-4FA7-BCBE-315D602BD9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15" y="2750"/>
                  <a:ext cx="109" cy="96"/>
                </a:xfrm>
                <a:custGeom>
                  <a:avLst/>
                  <a:gdLst>
                    <a:gd name="T0" fmla="*/ 126 w 129"/>
                    <a:gd name="T1" fmla="*/ 68 h 115"/>
                    <a:gd name="T2" fmla="*/ 123 w 129"/>
                    <a:gd name="T3" fmla="*/ 63 h 115"/>
                    <a:gd name="T4" fmla="*/ 111 w 129"/>
                    <a:gd name="T5" fmla="*/ 57 h 115"/>
                    <a:gd name="T6" fmla="*/ 64 w 129"/>
                    <a:gd name="T7" fmla="*/ 39 h 115"/>
                    <a:gd name="T8" fmla="*/ 43 w 129"/>
                    <a:gd name="T9" fmla="*/ 0 h 115"/>
                    <a:gd name="T10" fmla="*/ 0 w 129"/>
                    <a:gd name="T11" fmla="*/ 34 h 115"/>
                    <a:gd name="T12" fmla="*/ 37 w 129"/>
                    <a:gd name="T13" fmla="*/ 102 h 115"/>
                    <a:gd name="T14" fmla="*/ 53 w 129"/>
                    <a:gd name="T15" fmla="*/ 115 h 115"/>
                    <a:gd name="T16" fmla="*/ 124 w 129"/>
                    <a:gd name="T17" fmla="*/ 77 h 115"/>
                    <a:gd name="T18" fmla="*/ 126 w 129"/>
                    <a:gd name="T19" fmla="*/ 68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9" h="115">
                      <a:moveTo>
                        <a:pt x="126" y="68"/>
                      </a:moveTo>
                      <a:cubicBezTo>
                        <a:pt x="122" y="62"/>
                        <a:pt x="123" y="63"/>
                        <a:pt x="123" y="63"/>
                      </a:cubicBezTo>
                      <a:cubicBezTo>
                        <a:pt x="123" y="63"/>
                        <a:pt x="121" y="58"/>
                        <a:pt x="111" y="57"/>
                      </a:cubicBezTo>
                      <a:cubicBezTo>
                        <a:pt x="102" y="57"/>
                        <a:pt x="68" y="44"/>
                        <a:pt x="64" y="39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37" y="102"/>
                        <a:pt x="37" y="102"/>
                        <a:pt x="37" y="102"/>
                      </a:cubicBezTo>
                      <a:cubicBezTo>
                        <a:pt x="38" y="103"/>
                        <a:pt x="45" y="111"/>
                        <a:pt x="53" y="115"/>
                      </a:cubicBezTo>
                      <a:cubicBezTo>
                        <a:pt x="124" y="77"/>
                        <a:pt x="124" y="77"/>
                        <a:pt x="124" y="77"/>
                      </a:cubicBezTo>
                      <a:cubicBezTo>
                        <a:pt x="124" y="77"/>
                        <a:pt x="129" y="74"/>
                        <a:pt x="126" y="68"/>
                      </a:cubicBezTo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9" name="Freeform 36">
                  <a:extLst>
                    <a:ext uri="{FF2B5EF4-FFF2-40B4-BE49-F238E27FC236}">
                      <a16:creationId xmlns:a16="http://schemas.microsoft.com/office/drawing/2014/main" id="{F9FA553B-0243-4256-A5D9-D85ED7DC98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7" y="2648"/>
                  <a:ext cx="185" cy="130"/>
                </a:xfrm>
                <a:custGeom>
                  <a:avLst/>
                  <a:gdLst>
                    <a:gd name="T0" fmla="*/ 71 w 220"/>
                    <a:gd name="T1" fmla="*/ 0 h 155"/>
                    <a:gd name="T2" fmla="*/ 0 w 220"/>
                    <a:gd name="T3" fmla="*/ 12 h 155"/>
                    <a:gd name="T4" fmla="*/ 164 w 220"/>
                    <a:gd name="T5" fmla="*/ 95 h 155"/>
                    <a:gd name="T6" fmla="*/ 213 w 220"/>
                    <a:gd name="T7" fmla="*/ 155 h 155"/>
                    <a:gd name="T8" fmla="*/ 220 w 220"/>
                    <a:gd name="T9" fmla="*/ 150 h 155"/>
                    <a:gd name="T10" fmla="*/ 182 w 220"/>
                    <a:gd name="T11" fmla="*/ 84 h 155"/>
                    <a:gd name="T12" fmla="*/ 71 w 220"/>
                    <a:gd name="T13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0" h="155">
                      <a:moveTo>
                        <a:pt x="71" y="0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64" y="95"/>
                        <a:pt x="164" y="95"/>
                        <a:pt x="164" y="95"/>
                      </a:cubicBezTo>
                      <a:cubicBezTo>
                        <a:pt x="213" y="155"/>
                        <a:pt x="213" y="155"/>
                        <a:pt x="213" y="155"/>
                      </a:cubicBezTo>
                      <a:cubicBezTo>
                        <a:pt x="220" y="150"/>
                        <a:pt x="220" y="150"/>
                        <a:pt x="220" y="150"/>
                      </a:cubicBezTo>
                      <a:cubicBezTo>
                        <a:pt x="214" y="139"/>
                        <a:pt x="192" y="96"/>
                        <a:pt x="182" y="84"/>
                      </a:cubicBezTo>
                      <a:cubicBezTo>
                        <a:pt x="171" y="70"/>
                        <a:pt x="71" y="0"/>
                        <a:pt x="71" y="0"/>
                      </a:cubicBezTo>
                    </a:path>
                  </a:pathLst>
                </a:custGeom>
                <a:solidFill>
                  <a:srgbClr val="C937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0" name="Freeform 37">
                  <a:extLst>
                    <a:ext uri="{FF2B5EF4-FFF2-40B4-BE49-F238E27FC236}">
                      <a16:creationId xmlns:a16="http://schemas.microsoft.com/office/drawing/2014/main" id="{235D9145-73E7-42A2-A196-4B4A86BA33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16" y="2774"/>
                  <a:ext cx="44" cy="72"/>
                </a:xfrm>
                <a:custGeom>
                  <a:avLst/>
                  <a:gdLst>
                    <a:gd name="T0" fmla="*/ 7 w 52"/>
                    <a:gd name="T1" fmla="*/ 0 h 87"/>
                    <a:gd name="T2" fmla="*/ 0 w 52"/>
                    <a:gd name="T3" fmla="*/ 5 h 87"/>
                    <a:gd name="T4" fmla="*/ 1 w 52"/>
                    <a:gd name="T5" fmla="*/ 7 h 87"/>
                    <a:gd name="T6" fmla="*/ 36 w 52"/>
                    <a:gd name="T7" fmla="*/ 75 h 87"/>
                    <a:gd name="T8" fmla="*/ 52 w 52"/>
                    <a:gd name="T9" fmla="*/ 87 h 87"/>
                    <a:gd name="T10" fmla="*/ 29 w 52"/>
                    <a:gd name="T11" fmla="*/ 42 h 87"/>
                    <a:gd name="T12" fmla="*/ 8 w 52"/>
                    <a:gd name="T13" fmla="*/ 2 h 87"/>
                    <a:gd name="T14" fmla="*/ 8 w 52"/>
                    <a:gd name="T15" fmla="*/ 2 h 87"/>
                    <a:gd name="T16" fmla="*/ 7 w 52"/>
                    <a:gd name="T17" fmla="*/ 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2" h="87">
                      <a:moveTo>
                        <a:pt x="7" y="0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36" y="75"/>
                        <a:pt x="36" y="75"/>
                        <a:pt x="36" y="75"/>
                      </a:cubicBezTo>
                      <a:cubicBezTo>
                        <a:pt x="38" y="77"/>
                        <a:pt x="45" y="83"/>
                        <a:pt x="52" y="87"/>
                      </a:cubicBezTo>
                      <a:cubicBezTo>
                        <a:pt x="52" y="87"/>
                        <a:pt x="33" y="47"/>
                        <a:pt x="29" y="4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2"/>
                        <a:pt x="8" y="1"/>
                        <a:pt x="7" y="0"/>
                      </a:cubicBezTo>
                    </a:path>
                  </a:pathLst>
                </a:custGeom>
                <a:solidFill>
                  <a:srgbClr val="F0A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1" name="Freeform 38">
                  <a:extLst>
                    <a:ext uri="{FF2B5EF4-FFF2-40B4-BE49-F238E27FC236}">
                      <a16:creationId xmlns:a16="http://schemas.microsoft.com/office/drawing/2014/main" id="{72BF7DA4-3D35-421C-AB90-DE42B421D4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6" y="2871"/>
                  <a:ext cx="68" cy="91"/>
                </a:xfrm>
                <a:custGeom>
                  <a:avLst/>
                  <a:gdLst>
                    <a:gd name="T0" fmla="*/ 73 w 82"/>
                    <a:gd name="T1" fmla="*/ 83 h 108"/>
                    <a:gd name="T2" fmla="*/ 55 w 82"/>
                    <a:gd name="T3" fmla="*/ 56 h 108"/>
                    <a:gd name="T4" fmla="*/ 55 w 82"/>
                    <a:gd name="T5" fmla="*/ 1 h 108"/>
                    <a:gd name="T6" fmla="*/ 1 w 82"/>
                    <a:gd name="T7" fmla="*/ 0 h 108"/>
                    <a:gd name="T8" fmla="*/ 0 w 82"/>
                    <a:gd name="T9" fmla="*/ 94 h 108"/>
                    <a:gd name="T10" fmla="*/ 9 w 82"/>
                    <a:gd name="T11" fmla="*/ 108 h 108"/>
                    <a:gd name="T12" fmla="*/ 74 w 82"/>
                    <a:gd name="T13" fmla="*/ 108 h 108"/>
                    <a:gd name="T14" fmla="*/ 80 w 82"/>
                    <a:gd name="T15" fmla="*/ 101 h 108"/>
                    <a:gd name="T16" fmla="*/ 80 w 82"/>
                    <a:gd name="T17" fmla="*/ 94 h 108"/>
                    <a:gd name="T18" fmla="*/ 73 w 82"/>
                    <a:gd name="T19" fmla="*/ 8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2" h="108">
                      <a:moveTo>
                        <a:pt x="73" y="83"/>
                      </a:moveTo>
                      <a:cubicBezTo>
                        <a:pt x="66" y="79"/>
                        <a:pt x="57" y="63"/>
                        <a:pt x="55" y="56"/>
                      </a:cubicBezTo>
                      <a:cubicBezTo>
                        <a:pt x="55" y="1"/>
                        <a:pt x="55" y="1"/>
                        <a:pt x="55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94"/>
                        <a:pt x="0" y="94"/>
                        <a:pt x="0" y="94"/>
                      </a:cubicBezTo>
                      <a:cubicBezTo>
                        <a:pt x="1" y="95"/>
                        <a:pt x="4" y="102"/>
                        <a:pt x="9" y="108"/>
                      </a:cubicBezTo>
                      <a:cubicBezTo>
                        <a:pt x="74" y="108"/>
                        <a:pt x="74" y="108"/>
                        <a:pt x="74" y="108"/>
                      </a:cubicBezTo>
                      <a:cubicBezTo>
                        <a:pt x="74" y="108"/>
                        <a:pt x="80" y="108"/>
                        <a:pt x="80" y="101"/>
                      </a:cubicBezTo>
                      <a:cubicBezTo>
                        <a:pt x="80" y="94"/>
                        <a:pt x="80" y="94"/>
                        <a:pt x="80" y="94"/>
                      </a:cubicBezTo>
                      <a:cubicBezTo>
                        <a:pt x="80" y="94"/>
                        <a:pt x="82" y="88"/>
                        <a:pt x="73" y="83"/>
                      </a:cubicBezTo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2" name="Freeform 39">
                  <a:extLst>
                    <a:ext uri="{FF2B5EF4-FFF2-40B4-BE49-F238E27FC236}">
                      <a16:creationId xmlns:a16="http://schemas.microsoft.com/office/drawing/2014/main" id="{2705B0C6-446B-489E-B056-364EC953B6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7" y="2723"/>
                  <a:ext cx="60" cy="148"/>
                </a:xfrm>
                <a:custGeom>
                  <a:avLst/>
                  <a:gdLst>
                    <a:gd name="T0" fmla="*/ 0 w 71"/>
                    <a:gd name="T1" fmla="*/ 0 h 178"/>
                    <a:gd name="T2" fmla="*/ 50 w 71"/>
                    <a:gd name="T3" fmla="*/ 82 h 178"/>
                    <a:gd name="T4" fmla="*/ 35 w 71"/>
                    <a:gd name="T5" fmla="*/ 178 h 178"/>
                    <a:gd name="T6" fmla="*/ 44 w 71"/>
                    <a:gd name="T7" fmla="*/ 178 h 178"/>
                    <a:gd name="T8" fmla="*/ 71 w 71"/>
                    <a:gd name="T9" fmla="*/ 86 h 178"/>
                    <a:gd name="T10" fmla="*/ 39 w 71"/>
                    <a:gd name="T11" fmla="*/ 7 h 178"/>
                    <a:gd name="T12" fmla="*/ 0 w 71"/>
                    <a:gd name="T13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1" h="178">
                      <a:moveTo>
                        <a:pt x="0" y="0"/>
                      </a:moveTo>
                      <a:cubicBezTo>
                        <a:pt x="50" y="82"/>
                        <a:pt x="50" y="82"/>
                        <a:pt x="50" y="82"/>
                      </a:cubicBezTo>
                      <a:cubicBezTo>
                        <a:pt x="35" y="178"/>
                        <a:pt x="35" y="178"/>
                        <a:pt x="35" y="178"/>
                      </a:cubicBezTo>
                      <a:cubicBezTo>
                        <a:pt x="44" y="178"/>
                        <a:pt x="44" y="178"/>
                        <a:pt x="44" y="178"/>
                      </a:cubicBezTo>
                      <a:cubicBezTo>
                        <a:pt x="46" y="173"/>
                        <a:pt x="70" y="103"/>
                        <a:pt x="71" y="86"/>
                      </a:cubicBezTo>
                      <a:cubicBezTo>
                        <a:pt x="71" y="68"/>
                        <a:pt x="39" y="7"/>
                        <a:pt x="39" y="7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937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3" name="Freeform 40">
                  <a:extLst>
                    <a:ext uri="{FF2B5EF4-FFF2-40B4-BE49-F238E27FC236}">
                      <a16:creationId xmlns:a16="http://schemas.microsoft.com/office/drawing/2014/main" id="{FC2ABD25-31C8-48DD-A544-2A42A03B37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6" y="2871"/>
                  <a:ext cx="26" cy="91"/>
                </a:xfrm>
                <a:custGeom>
                  <a:avLst/>
                  <a:gdLst>
                    <a:gd name="T0" fmla="*/ 1 w 32"/>
                    <a:gd name="T1" fmla="*/ 0 h 108"/>
                    <a:gd name="T2" fmla="*/ 0 w 32"/>
                    <a:gd name="T3" fmla="*/ 94 h 108"/>
                    <a:gd name="T4" fmla="*/ 1 w 32"/>
                    <a:gd name="T5" fmla="*/ 95 h 108"/>
                    <a:gd name="T6" fmla="*/ 7 w 32"/>
                    <a:gd name="T7" fmla="*/ 106 h 108"/>
                    <a:gd name="T8" fmla="*/ 7 w 32"/>
                    <a:gd name="T9" fmla="*/ 106 h 108"/>
                    <a:gd name="T10" fmla="*/ 7 w 32"/>
                    <a:gd name="T11" fmla="*/ 106 h 108"/>
                    <a:gd name="T12" fmla="*/ 9 w 32"/>
                    <a:gd name="T13" fmla="*/ 108 h 108"/>
                    <a:gd name="T14" fmla="*/ 24 w 32"/>
                    <a:gd name="T15" fmla="*/ 108 h 108"/>
                    <a:gd name="T16" fmla="*/ 30 w 32"/>
                    <a:gd name="T17" fmla="*/ 101 h 108"/>
                    <a:gd name="T18" fmla="*/ 30 w 32"/>
                    <a:gd name="T19" fmla="*/ 94 h 108"/>
                    <a:gd name="T20" fmla="*/ 30 w 32"/>
                    <a:gd name="T21" fmla="*/ 94 h 108"/>
                    <a:gd name="T22" fmla="*/ 23 w 32"/>
                    <a:gd name="T23" fmla="*/ 83 h 108"/>
                    <a:gd name="T24" fmla="*/ 9 w 32"/>
                    <a:gd name="T25" fmla="*/ 56 h 108"/>
                    <a:gd name="T26" fmla="*/ 10 w 32"/>
                    <a:gd name="T27" fmla="*/ 1 h 108"/>
                    <a:gd name="T28" fmla="*/ 10 w 32"/>
                    <a:gd name="T29" fmla="*/ 1 h 108"/>
                    <a:gd name="T30" fmla="*/ 10 w 32"/>
                    <a:gd name="T31" fmla="*/ 0 h 108"/>
                    <a:gd name="T32" fmla="*/ 1 w 32"/>
                    <a:gd name="T33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2" h="108">
                      <a:moveTo>
                        <a:pt x="1" y="0"/>
                      </a:moveTo>
                      <a:cubicBezTo>
                        <a:pt x="0" y="94"/>
                        <a:pt x="0" y="94"/>
                        <a:pt x="0" y="94"/>
                      </a:cubicBezTo>
                      <a:cubicBezTo>
                        <a:pt x="1" y="95"/>
                        <a:pt x="1" y="95"/>
                        <a:pt x="1" y="95"/>
                      </a:cubicBezTo>
                      <a:cubicBezTo>
                        <a:pt x="2" y="97"/>
                        <a:pt x="4" y="101"/>
                        <a:pt x="7" y="106"/>
                      </a:cubicBezTo>
                      <a:cubicBezTo>
                        <a:pt x="7" y="106"/>
                        <a:pt x="7" y="106"/>
                        <a:pt x="7" y="106"/>
                      </a:cubicBezTo>
                      <a:cubicBezTo>
                        <a:pt x="7" y="106"/>
                        <a:pt x="7" y="106"/>
                        <a:pt x="7" y="106"/>
                      </a:cubicBezTo>
                      <a:cubicBezTo>
                        <a:pt x="8" y="106"/>
                        <a:pt x="8" y="107"/>
                        <a:pt x="9" y="108"/>
                      </a:cubicBezTo>
                      <a:cubicBezTo>
                        <a:pt x="24" y="108"/>
                        <a:pt x="24" y="108"/>
                        <a:pt x="24" y="108"/>
                      </a:cubicBezTo>
                      <a:cubicBezTo>
                        <a:pt x="24" y="108"/>
                        <a:pt x="30" y="108"/>
                        <a:pt x="30" y="101"/>
                      </a:cubicBezTo>
                      <a:cubicBezTo>
                        <a:pt x="30" y="94"/>
                        <a:pt x="30" y="94"/>
                        <a:pt x="30" y="94"/>
                      </a:cubicBezTo>
                      <a:cubicBezTo>
                        <a:pt x="30" y="94"/>
                        <a:pt x="30" y="94"/>
                        <a:pt x="30" y="94"/>
                      </a:cubicBezTo>
                      <a:cubicBezTo>
                        <a:pt x="30" y="94"/>
                        <a:pt x="32" y="88"/>
                        <a:pt x="23" y="83"/>
                      </a:cubicBezTo>
                      <a:cubicBezTo>
                        <a:pt x="16" y="79"/>
                        <a:pt x="11" y="63"/>
                        <a:pt x="9" y="56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0A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4" name="Freeform 41">
                  <a:extLst>
                    <a:ext uri="{FF2B5EF4-FFF2-40B4-BE49-F238E27FC236}">
                      <a16:creationId xmlns:a16="http://schemas.microsoft.com/office/drawing/2014/main" id="{94D53DC9-884B-4B96-9629-4B83AD8FE7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3" y="2956"/>
                  <a:ext cx="60" cy="14"/>
                </a:xfrm>
                <a:custGeom>
                  <a:avLst/>
                  <a:gdLst>
                    <a:gd name="T0" fmla="*/ 65 w 71"/>
                    <a:gd name="T1" fmla="*/ 7 h 17"/>
                    <a:gd name="T2" fmla="*/ 0 w 71"/>
                    <a:gd name="T3" fmla="*/ 7 h 17"/>
                    <a:gd name="T4" fmla="*/ 11 w 71"/>
                    <a:gd name="T5" fmla="*/ 17 h 17"/>
                    <a:gd name="T6" fmla="*/ 65 w 71"/>
                    <a:gd name="T7" fmla="*/ 17 h 17"/>
                    <a:gd name="T8" fmla="*/ 71 w 71"/>
                    <a:gd name="T9" fmla="*/ 9 h 17"/>
                    <a:gd name="T10" fmla="*/ 71 w 71"/>
                    <a:gd name="T11" fmla="*/ 0 h 17"/>
                    <a:gd name="T12" fmla="*/ 65 w 71"/>
                    <a:gd name="T13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1" h="17">
                      <a:moveTo>
                        <a:pt x="65" y="7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11"/>
                        <a:pt x="7" y="15"/>
                        <a:pt x="11" y="17"/>
                      </a:cubicBezTo>
                      <a:cubicBezTo>
                        <a:pt x="65" y="17"/>
                        <a:pt x="65" y="17"/>
                        <a:pt x="65" y="17"/>
                      </a:cubicBezTo>
                      <a:cubicBezTo>
                        <a:pt x="65" y="17"/>
                        <a:pt x="71" y="16"/>
                        <a:pt x="71" y="9"/>
                      </a:cubicBezTo>
                      <a:cubicBezTo>
                        <a:pt x="71" y="6"/>
                        <a:pt x="71" y="3"/>
                        <a:pt x="71" y="0"/>
                      </a:cubicBezTo>
                      <a:cubicBezTo>
                        <a:pt x="71" y="7"/>
                        <a:pt x="65" y="7"/>
                        <a:pt x="65" y="7"/>
                      </a:cubicBezTo>
                      <a:close/>
                    </a:path>
                  </a:pathLst>
                </a:custGeom>
                <a:solidFill>
                  <a:srgbClr val="FFF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5" name="Freeform 42">
                  <a:extLst>
                    <a:ext uri="{FF2B5EF4-FFF2-40B4-BE49-F238E27FC236}">
                      <a16:creationId xmlns:a16="http://schemas.microsoft.com/office/drawing/2014/main" id="{09103637-2477-4DDA-8B8C-CD843F020D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4" y="2402"/>
                  <a:ext cx="214" cy="270"/>
                </a:xfrm>
                <a:custGeom>
                  <a:avLst/>
                  <a:gdLst>
                    <a:gd name="T0" fmla="*/ 220 w 254"/>
                    <a:gd name="T1" fmla="*/ 267 h 323"/>
                    <a:gd name="T2" fmla="*/ 217 w 254"/>
                    <a:gd name="T3" fmla="*/ 260 h 323"/>
                    <a:gd name="T4" fmla="*/ 169 w 254"/>
                    <a:gd name="T5" fmla="*/ 167 h 323"/>
                    <a:gd name="T6" fmla="*/ 169 w 254"/>
                    <a:gd name="T7" fmla="*/ 167 h 323"/>
                    <a:gd name="T8" fmla="*/ 100 w 254"/>
                    <a:gd name="T9" fmla="*/ 32 h 323"/>
                    <a:gd name="T10" fmla="*/ 36 w 254"/>
                    <a:gd name="T11" fmla="*/ 12 h 323"/>
                    <a:gd name="T12" fmla="*/ 0 w 254"/>
                    <a:gd name="T13" fmla="*/ 30 h 323"/>
                    <a:gd name="T14" fmla="*/ 78 w 254"/>
                    <a:gd name="T15" fmla="*/ 183 h 323"/>
                    <a:gd name="T16" fmla="*/ 78 w 254"/>
                    <a:gd name="T17" fmla="*/ 183 h 323"/>
                    <a:gd name="T18" fmla="*/ 133 w 254"/>
                    <a:gd name="T19" fmla="*/ 289 h 323"/>
                    <a:gd name="T20" fmla="*/ 135 w 254"/>
                    <a:gd name="T21" fmla="*/ 293 h 323"/>
                    <a:gd name="T22" fmla="*/ 136 w 254"/>
                    <a:gd name="T23" fmla="*/ 295 h 323"/>
                    <a:gd name="T24" fmla="*/ 182 w 254"/>
                    <a:gd name="T25" fmla="*/ 323 h 323"/>
                    <a:gd name="T26" fmla="*/ 254 w 254"/>
                    <a:gd name="T27" fmla="*/ 286 h 323"/>
                    <a:gd name="T28" fmla="*/ 220 w 254"/>
                    <a:gd name="T29" fmla="*/ 267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54" h="323">
                      <a:moveTo>
                        <a:pt x="220" y="267"/>
                      </a:moveTo>
                      <a:cubicBezTo>
                        <a:pt x="219" y="266"/>
                        <a:pt x="217" y="261"/>
                        <a:pt x="217" y="260"/>
                      </a:cubicBezTo>
                      <a:cubicBezTo>
                        <a:pt x="201" y="231"/>
                        <a:pt x="169" y="167"/>
                        <a:pt x="169" y="167"/>
                      </a:cubicBezTo>
                      <a:cubicBezTo>
                        <a:pt x="169" y="167"/>
                        <a:pt x="169" y="167"/>
                        <a:pt x="169" y="167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88" y="9"/>
                        <a:pt x="59" y="0"/>
                        <a:pt x="36" y="12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78" y="183"/>
                        <a:pt x="78" y="183"/>
                        <a:pt x="78" y="183"/>
                      </a:cubicBezTo>
                      <a:cubicBezTo>
                        <a:pt x="78" y="183"/>
                        <a:pt x="78" y="183"/>
                        <a:pt x="78" y="183"/>
                      </a:cubicBezTo>
                      <a:cubicBezTo>
                        <a:pt x="78" y="183"/>
                        <a:pt x="112" y="249"/>
                        <a:pt x="133" y="289"/>
                      </a:cubicBezTo>
                      <a:cubicBezTo>
                        <a:pt x="134" y="290"/>
                        <a:pt x="134" y="292"/>
                        <a:pt x="135" y="293"/>
                      </a:cubicBezTo>
                      <a:cubicBezTo>
                        <a:pt x="136" y="294"/>
                        <a:pt x="136" y="294"/>
                        <a:pt x="136" y="295"/>
                      </a:cubicBezTo>
                      <a:cubicBezTo>
                        <a:pt x="145" y="313"/>
                        <a:pt x="163" y="323"/>
                        <a:pt x="182" y="323"/>
                      </a:cubicBezTo>
                      <a:cubicBezTo>
                        <a:pt x="254" y="286"/>
                        <a:pt x="254" y="286"/>
                        <a:pt x="254" y="286"/>
                      </a:cubicBezTo>
                      <a:cubicBezTo>
                        <a:pt x="240" y="286"/>
                        <a:pt x="227" y="279"/>
                        <a:pt x="220" y="267"/>
                      </a:cubicBezTo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6" name="Freeform 43">
                  <a:extLst>
                    <a:ext uri="{FF2B5EF4-FFF2-40B4-BE49-F238E27FC236}">
                      <a16:creationId xmlns:a16="http://schemas.microsoft.com/office/drawing/2014/main" id="{B0AE8842-A26A-418C-8117-ED1284EC9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4" y="2402"/>
                  <a:ext cx="214" cy="242"/>
                </a:xfrm>
                <a:custGeom>
                  <a:avLst/>
                  <a:gdLst>
                    <a:gd name="T0" fmla="*/ 19 w 254"/>
                    <a:gd name="T1" fmla="*/ 21 h 290"/>
                    <a:gd name="T2" fmla="*/ 83 w 254"/>
                    <a:gd name="T3" fmla="*/ 42 h 290"/>
                    <a:gd name="T4" fmla="*/ 152 w 254"/>
                    <a:gd name="T5" fmla="*/ 177 h 290"/>
                    <a:gd name="T6" fmla="*/ 152 w 254"/>
                    <a:gd name="T7" fmla="*/ 177 h 290"/>
                    <a:gd name="T8" fmla="*/ 200 w 254"/>
                    <a:gd name="T9" fmla="*/ 270 h 290"/>
                    <a:gd name="T10" fmla="*/ 203 w 254"/>
                    <a:gd name="T11" fmla="*/ 277 h 290"/>
                    <a:gd name="T12" fmla="*/ 214 w 254"/>
                    <a:gd name="T13" fmla="*/ 288 h 290"/>
                    <a:gd name="T14" fmla="*/ 254 w 254"/>
                    <a:gd name="T15" fmla="*/ 286 h 290"/>
                    <a:gd name="T16" fmla="*/ 220 w 254"/>
                    <a:gd name="T17" fmla="*/ 267 h 290"/>
                    <a:gd name="T18" fmla="*/ 217 w 254"/>
                    <a:gd name="T19" fmla="*/ 260 h 290"/>
                    <a:gd name="T20" fmla="*/ 169 w 254"/>
                    <a:gd name="T21" fmla="*/ 167 h 290"/>
                    <a:gd name="T22" fmla="*/ 169 w 254"/>
                    <a:gd name="T23" fmla="*/ 167 h 290"/>
                    <a:gd name="T24" fmla="*/ 100 w 254"/>
                    <a:gd name="T25" fmla="*/ 32 h 290"/>
                    <a:gd name="T26" fmla="*/ 36 w 254"/>
                    <a:gd name="T27" fmla="*/ 12 h 290"/>
                    <a:gd name="T28" fmla="*/ 0 w 254"/>
                    <a:gd name="T29" fmla="*/ 30 h 290"/>
                    <a:gd name="T30" fmla="*/ 0 w 254"/>
                    <a:gd name="T31" fmla="*/ 31 h 290"/>
                    <a:gd name="T32" fmla="*/ 19 w 254"/>
                    <a:gd name="T33" fmla="*/ 21 h 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54" h="290">
                      <a:moveTo>
                        <a:pt x="19" y="21"/>
                      </a:moveTo>
                      <a:cubicBezTo>
                        <a:pt x="42" y="9"/>
                        <a:pt x="71" y="19"/>
                        <a:pt x="83" y="42"/>
                      </a:cubicBezTo>
                      <a:cubicBezTo>
                        <a:pt x="152" y="177"/>
                        <a:pt x="152" y="177"/>
                        <a:pt x="152" y="177"/>
                      </a:cubicBezTo>
                      <a:cubicBezTo>
                        <a:pt x="152" y="177"/>
                        <a:pt x="152" y="177"/>
                        <a:pt x="152" y="177"/>
                      </a:cubicBezTo>
                      <a:cubicBezTo>
                        <a:pt x="152" y="177"/>
                        <a:pt x="184" y="240"/>
                        <a:pt x="200" y="270"/>
                      </a:cubicBezTo>
                      <a:cubicBezTo>
                        <a:pt x="200" y="270"/>
                        <a:pt x="203" y="275"/>
                        <a:pt x="203" y="277"/>
                      </a:cubicBezTo>
                      <a:cubicBezTo>
                        <a:pt x="206" y="281"/>
                        <a:pt x="210" y="285"/>
                        <a:pt x="214" y="288"/>
                      </a:cubicBezTo>
                      <a:cubicBezTo>
                        <a:pt x="227" y="290"/>
                        <a:pt x="254" y="286"/>
                        <a:pt x="254" y="286"/>
                      </a:cubicBezTo>
                      <a:cubicBezTo>
                        <a:pt x="240" y="286"/>
                        <a:pt x="227" y="279"/>
                        <a:pt x="220" y="267"/>
                      </a:cubicBezTo>
                      <a:cubicBezTo>
                        <a:pt x="219" y="266"/>
                        <a:pt x="217" y="261"/>
                        <a:pt x="217" y="260"/>
                      </a:cubicBezTo>
                      <a:cubicBezTo>
                        <a:pt x="201" y="231"/>
                        <a:pt x="169" y="167"/>
                        <a:pt x="169" y="167"/>
                      </a:cubicBezTo>
                      <a:cubicBezTo>
                        <a:pt x="169" y="167"/>
                        <a:pt x="169" y="167"/>
                        <a:pt x="169" y="167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88" y="9"/>
                        <a:pt x="59" y="0"/>
                        <a:pt x="36" y="12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19" y="21"/>
                        <a:pt x="19" y="21"/>
                        <a:pt x="19" y="21"/>
                      </a:cubicBezTo>
                    </a:path>
                  </a:pathLst>
                </a:custGeom>
                <a:solidFill>
                  <a:srgbClr val="FFA9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7" name="Freeform 44">
                  <a:extLst>
                    <a:ext uri="{FF2B5EF4-FFF2-40B4-BE49-F238E27FC236}">
                      <a16:creationId xmlns:a16="http://schemas.microsoft.com/office/drawing/2014/main" id="{B7F438E9-C6F3-4234-8241-DBEEB96E18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3" y="2641"/>
                  <a:ext cx="5" cy="1"/>
                </a:xfrm>
                <a:custGeom>
                  <a:avLst/>
                  <a:gdLst>
                    <a:gd name="T0" fmla="*/ 4 w 5"/>
                    <a:gd name="T1" fmla="*/ 0 h 1"/>
                    <a:gd name="T2" fmla="*/ 3 w 5"/>
                    <a:gd name="T3" fmla="*/ 1 h 1"/>
                    <a:gd name="T4" fmla="*/ 0 w 5"/>
                    <a:gd name="T5" fmla="*/ 1 h 1"/>
                    <a:gd name="T6" fmla="*/ 5 w 5"/>
                    <a:gd name="T7" fmla="*/ 0 h 1"/>
                    <a:gd name="T8" fmla="*/ 4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4" y="0"/>
                      </a:moveTo>
                      <a:lnTo>
                        <a:pt x="3" y="1"/>
                      </a:lnTo>
                      <a:lnTo>
                        <a:pt x="0" y="1"/>
                      </a:lnTo>
                      <a:lnTo>
                        <a:pt x="5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7D57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8" name="Freeform 45">
                  <a:extLst>
                    <a:ext uri="{FF2B5EF4-FFF2-40B4-BE49-F238E27FC236}">
                      <a16:creationId xmlns:a16="http://schemas.microsoft.com/office/drawing/2014/main" id="{304DBE9B-3187-44A6-AFAA-7B0C5326F5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3" y="2641"/>
                  <a:ext cx="5" cy="1"/>
                </a:xfrm>
                <a:custGeom>
                  <a:avLst/>
                  <a:gdLst>
                    <a:gd name="T0" fmla="*/ 4 w 5"/>
                    <a:gd name="T1" fmla="*/ 0 h 1"/>
                    <a:gd name="T2" fmla="*/ 3 w 5"/>
                    <a:gd name="T3" fmla="*/ 1 h 1"/>
                    <a:gd name="T4" fmla="*/ 0 w 5"/>
                    <a:gd name="T5" fmla="*/ 1 h 1"/>
                    <a:gd name="T6" fmla="*/ 5 w 5"/>
                    <a:gd name="T7" fmla="*/ 0 h 1"/>
                    <a:gd name="T8" fmla="*/ 4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4" y="0"/>
                      </a:moveTo>
                      <a:lnTo>
                        <a:pt x="3" y="1"/>
                      </a:lnTo>
                      <a:lnTo>
                        <a:pt x="0" y="1"/>
                      </a:lnTo>
                      <a:lnTo>
                        <a:pt x="5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9" name="Rectangle 46">
                  <a:extLst>
                    <a:ext uri="{FF2B5EF4-FFF2-40B4-BE49-F238E27FC236}">
                      <a16:creationId xmlns:a16="http://schemas.microsoft.com/office/drawing/2014/main" id="{58453174-4FF9-4B48-98A9-89EC618D2B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3" y="2642"/>
                  <a:ext cx="3" cy="1"/>
                </a:xfrm>
                <a:prstGeom prst="rect">
                  <a:avLst/>
                </a:prstGeom>
                <a:solidFill>
                  <a:srgbClr val="FFA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0" name="Freeform 47">
                  <a:extLst>
                    <a:ext uri="{FF2B5EF4-FFF2-40B4-BE49-F238E27FC236}">
                      <a16:creationId xmlns:a16="http://schemas.microsoft.com/office/drawing/2014/main" id="{CCD1F746-1367-4A3E-8D43-43CAADA66E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3" y="2642"/>
                  <a:ext cx="3" cy="0"/>
                </a:xfrm>
                <a:custGeom>
                  <a:avLst/>
                  <a:gdLst>
                    <a:gd name="T0" fmla="*/ 3 w 3"/>
                    <a:gd name="T1" fmla="*/ 0 w 3"/>
                    <a:gd name="T2" fmla="*/ 0 w 3"/>
                    <a:gd name="T3" fmla="*/ 3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3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1" name="Freeform 48">
                  <a:extLst>
                    <a:ext uri="{FF2B5EF4-FFF2-40B4-BE49-F238E27FC236}">
                      <a16:creationId xmlns:a16="http://schemas.microsoft.com/office/drawing/2014/main" id="{4DF08028-20DB-4046-9443-040D338A2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4" y="2419"/>
                  <a:ext cx="214" cy="253"/>
                </a:xfrm>
                <a:custGeom>
                  <a:avLst/>
                  <a:gdLst>
                    <a:gd name="T0" fmla="*/ 185 w 254"/>
                    <a:gd name="T1" fmla="*/ 264 h 302"/>
                    <a:gd name="T2" fmla="*/ 139 w 254"/>
                    <a:gd name="T3" fmla="*/ 236 h 302"/>
                    <a:gd name="T4" fmla="*/ 139 w 254"/>
                    <a:gd name="T5" fmla="*/ 235 h 302"/>
                    <a:gd name="T6" fmla="*/ 136 w 254"/>
                    <a:gd name="T7" fmla="*/ 230 h 302"/>
                    <a:gd name="T8" fmla="*/ 82 w 254"/>
                    <a:gd name="T9" fmla="*/ 124 h 302"/>
                    <a:gd name="T10" fmla="*/ 82 w 254"/>
                    <a:gd name="T11" fmla="*/ 124 h 302"/>
                    <a:gd name="T12" fmla="*/ 18 w 254"/>
                    <a:gd name="T13" fmla="*/ 0 h 302"/>
                    <a:gd name="T14" fmla="*/ 0 w 254"/>
                    <a:gd name="T15" fmla="*/ 9 h 302"/>
                    <a:gd name="T16" fmla="*/ 78 w 254"/>
                    <a:gd name="T17" fmla="*/ 162 h 302"/>
                    <a:gd name="T18" fmla="*/ 78 w 254"/>
                    <a:gd name="T19" fmla="*/ 162 h 302"/>
                    <a:gd name="T20" fmla="*/ 133 w 254"/>
                    <a:gd name="T21" fmla="*/ 268 h 302"/>
                    <a:gd name="T22" fmla="*/ 135 w 254"/>
                    <a:gd name="T23" fmla="*/ 272 h 302"/>
                    <a:gd name="T24" fmla="*/ 136 w 254"/>
                    <a:gd name="T25" fmla="*/ 274 h 302"/>
                    <a:gd name="T26" fmla="*/ 182 w 254"/>
                    <a:gd name="T27" fmla="*/ 302 h 302"/>
                    <a:gd name="T28" fmla="*/ 254 w 254"/>
                    <a:gd name="T29" fmla="*/ 265 h 302"/>
                    <a:gd name="T30" fmla="*/ 185 w 254"/>
                    <a:gd name="T31" fmla="*/ 264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4" h="302">
                      <a:moveTo>
                        <a:pt x="185" y="264"/>
                      </a:moveTo>
                      <a:cubicBezTo>
                        <a:pt x="167" y="264"/>
                        <a:pt x="148" y="254"/>
                        <a:pt x="139" y="236"/>
                      </a:cubicBezTo>
                      <a:cubicBezTo>
                        <a:pt x="139" y="236"/>
                        <a:pt x="139" y="235"/>
                        <a:pt x="139" y="235"/>
                      </a:cubicBezTo>
                      <a:cubicBezTo>
                        <a:pt x="138" y="233"/>
                        <a:pt x="137" y="231"/>
                        <a:pt x="136" y="230"/>
                      </a:cubicBezTo>
                      <a:cubicBezTo>
                        <a:pt x="115" y="190"/>
                        <a:pt x="82" y="124"/>
                        <a:pt x="82" y="124"/>
                      </a:cubicBezTo>
                      <a:cubicBezTo>
                        <a:pt x="82" y="124"/>
                        <a:pt x="82" y="124"/>
                        <a:pt x="82" y="124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78" y="162"/>
                        <a:pt x="78" y="162"/>
                        <a:pt x="78" y="162"/>
                      </a:cubicBezTo>
                      <a:cubicBezTo>
                        <a:pt x="78" y="162"/>
                        <a:pt x="78" y="162"/>
                        <a:pt x="78" y="162"/>
                      </a:cubicBezTo>
                      <a:cubicBezTo>
                        <a:pt x="78" y="162"/>
                        <a:pt x="112" y="228"/>
                        <a:pt x="133" y="268"/>
                      </a:cubicBezTo>
                      <a:cubicBezTo>
                        <a:pt x="134" y="269"/>
                        <a:pt x="134" y="271"/>
                        <a:pt x="135" y="272"/>
                      </a:cubicBezTo>
                      <a:cubicBezTo>
                        <a:pt x="136" y="273"/>
                        <a:pt x="136" y="273"/>
                        <a:pt x="136" y="274"/>
                      </a:cubicBezTo>
                      <a:cubicBezTo>
                        <a:pt x="145" y="292"/>
                        <a:pt x="163" y="302"/>
                        <a:pt x="182" y="302"/>
                      </a:cubicBezTo>
                      <a:cubicBezTo>
                        <a:pt x="254" y="265"/>
                        <a:pt x="254" y="265"/>
                        <a:pt x="254" y="265"/>
                      </a:cubicBezTo>
                      <a:cubicBezTo>
                        <a:pt x="216" y="271"/>
                        <a:pt x="185" y="264"/>
                        <a:pt x="185" y="264"/>
                      </a:cubicBezTo>
                      <a:close/>
                    </a:path>
                  </a:pathLst>
                </a:custGeom>
                <a:solidFill>
                  <a:srgbClr val="F084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2" name="Freeform 49">
                  <a:extLst>
                    <a:ext uri="{FF2B5EF4-FFF2-40B4-BE49-F238E27FC236}">
                      <a16:creationId xmlns:a16="http://schemas.microsoft.com/office/drawing/2014/main" id="{2E6BB0E1-15E9-49F8-8590-5CE2EAA5DD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8" y="2427"/>
                  <a:ext cx="280" cy="327"/>
                </a:xfrm>
                <a:custGeom>
                  <a:avLst/>
                  <a:gdLst>
                    <a:gd name="T0" fmla="*/ 282 w 333"/>
                    <a:gd name="T1" fmla="*/ 303 h 392"/>
                    <a:gd name="T2" fmla="*/ 279 w 333"/>
                    <a:gd name="T3" fmla="*/ 297 h 392"/>
                    <a:gd name="T4" fmla="*/ 281 w 333"/>
                    <a:gd name="T5" fmla="*/ 300 h 392"/>
                    <a:gd name="T6" fmla="*/ 281 w 333"/>
                    <a:gd name="T7" fmla="*/ 300 h 392"/>
                    <a:gd name="T8" fmla="*/ 127 w 333"/>
                    <a:gd name="T9" fmla="*/ 0 h 392"/>
                    <a:gd name="T10" fmla="*/ 73 w 333"/>
                    <a:gd name="T11" fmla="*/ 27 h 392"/>
                    <a:gd name="T12" fmla="*/ 156 w 333"/>
                    <a:gd name="T13" fmla="*/ 344 h 392"/>
                    <a:gd name="T14" fmla="*/ 251 w 333"/>
                    <a:gd name="T15" fmla="*/ 374 h 392"/>
                    <a:gd name="T16" fmla="*/ 272 w 333"/>
                    <a:gd name="T17" fmla="*/ 364 h 392"/>
                    <a:gd name="T18" fmla="*/ 304 w 333"/>
                    <a:gd name="T19" fmla="*/ 347 h 392"/>
                    <a:gd name="T20" fmla="*/ 333 w 333"/>
                    <a:gd name="T21" fmla="*/ 332 h 392"/>
                    <a:gd name="T22" fmla="*/ 282 w 333"/>
                    <a:gd name="T23" fmla="*/ 303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3" h="392">
                      <a:moveTo>
                        <a:pt x="282" y="303"/>
                      </a:moveTo>
                      <a:cubicBezTo>
                        <a:pt x="281" y="301"/>
                        <a:pt x="280" y="299"/>
                        <a:pt x="279" y="297"/>
                      </a:cubicBezTo>
                      <a:cubicBezTo>
                        <a:pt x="279" y="297"/>
                        <a:pt x="281" y="300"/>
                        <a:pt x="281" y="300"/>
                      </a:cubicBezTo>
                      <a:cubicBezTo>
                        <a:pt x="281" y="300"/>
                        <a:pt x="281" y="300"/>
                        <a:pt x="281" y="30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73" y="27"/>
                        <a:pt x="73" y="27"/>
                        <a:pt x="73" y="27"/>
                      </a:cubicBezTo>
                      <a:cubicBezTo>
                        <a:pt x="0" y="73"/>
                        <a:pt x="156" y="344"/>
                        <a:pt x="156" y="344"/>
                      </a:cubicBezTo>
                      <a:cubicBezTo>
                        <a:pt x="174" y="378"/>
                        <a:pt x="217" y="392"/>
                        <a:pt x="251" y="374"/>
                      </a:cubicBezTo>
                      <a:cubicBezTo>
                        <a:pt x="272" y="364"/>
                        <a:pt x="272" y="364"/>
                        <a:pt x="272" y="364"/>
                      </a:cubicBezTo>
                      <a:cubicBezTo>
                        <a:pt x="304" y="347"/>
                        <a:pt x="304" y="347"/>
                        <a:pt x="304" y="347"/>
                      </a:cubicBezTo>
                      <a:cubicBezTo>
                        <a:pt x="333" y="332"/>
                        <a:pt x="333" y="332"/>
                        <a:pt x="333" y="332"/>
                      </a:cubicBezTo>
                      <a:cubicBezTo>
                        <a:pt x="312" y="332"/>
                        <a:pt x="293" y="322"/>
                        <a:pt x="282" y="303"/>
                      </a:cubicBezTo>
                      <a:close/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3" name="Freeform 50">
                  <a:extLst>
                    <a:ext uri="{FF2B5EF4-FFF2-40B4-BE49-F238E27FC236}">
                      <a16:creationId xmlns:a16="http://schemas.microsoft.com/office/drawing/2014/main" id="{CD2442BD-D834-4C05-9238-EBAA1BC38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5" y="2497"/>
                  <a:ext cx="184" cy="257"/>
                </a:xfrm>
                <a:custGeom>
                  <a:avLst/>
                  <a:gdLst>
                    <a:gd name="T0" fmla="*/ 132 w 220"/>
                    <a:gd name="T1" fmla="*/ 238 h 308"/>
                    <a:gd name="T2" fmla="*/ 32 w 220"/>
                    <a:gd name="T3" fmla="*/ 0 h 308"/>
                    <a:gd name="T4" fmla="*/ 0 w 220"/>
                    <a:gd name="T5" fmla="*/ 63 h 308"/>
                    <a:gd name="T6" fmla="*/ 89 w 220"/>
                    <a:gd name="T7" fmla="*/ 260 h 308"/>
                    <a:gd name="T8" fmla="*/ 184 w 220"/>
                    <a:gd name="T9" fmla="*/ 290 h 308"/>
                    <a:gd name="T10" fmla="*/ 205 w 220"/>
                    <a:gd name="T11" fmla="*/ 280 h 308"/>
                    <a:gd name="T12" fmla="*/ 220 w 220"/>
                    <a:gd name="T13" fmla="*/ 272 h 308"/>
                    <a:gd name="T14" fmla="*/ 132 w 220"/>
                    <a:gd name="T15" fmla="*/ 238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0" h="308">
                      <a:moveTo>
                        <a:pt x="132" y="238"/>
                      </a:moveTo>
                      <a:cubicBezTo>
                        <a:pt x="132" y="238"/>
                        <a:pt x="49" y="96"/>
                        <a:pt x="32" y="0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28" y="154"/>
                        <a:pt x="89" y="260"/>
                        <a:pt x="89" y="260"/>
                      </a:cubicBezTo>
                      <a:cubicBezTo>
                        <a:pt x="107" y="294"/>
                        <a:pt x="150" y="308"/>
                        <a:pt x="184" y="290"/>
                      </a:cubicBezTo>
                      <a:cubicBezTo>
                        <a:pt x="205" y="280"/>
                        <a:pt x="205" y="280"/>
                        <a:pt x="205" y="280"/>
                      </a:cubicBezTo>
                      <a:cubicBezTo>
                        <a:pt x="220" y="272"/>
                        <a:pt x="220" y="272"/>
                        <a:pt x="220" y="272"/>
                      </a:cubicBezTo>
                      <a:cubicBezTo>
                        <a:pt x="187" y="285"/>
                        <a:pt x="148" y="270"/>
                        <a:pt x="132" y="238"/>
                      </a:cubicBezTo>
                      <a:close/>
                    </a:path>
                  </a:pathLst>
                </a:custGeom>
                <a:solidFill>
                  <a:srgbClr val="F0A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4" name="Freeform 51">
                  <a:extLst>
                    <a:ext uri="{FF2B5EF4-FFF2-40B4-BE49-F238E27FC236}">
                      <a16:creationId xmlns:a16="http://schemas.microsoft.com/office/drawing/2014/main" id="{2E015855-5016-4481-9850-413C76B9A0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2" y="2473"/>
                  <a:ext cx="156" cy="235"/>
                </a:xfrm>
                <a:custGeom>
                  <a:avLst/>
                  <a:gdLst>
                    <a:gd name="T0" fmla="*/ 0 w 186"/>
                    <a:gd name="T1" fmla="*/ 4 h 281"/>
                    <a:gd name="T2" fmla="*/ 125 w 186"/>
                    <a:gd name="T3" fmla="*/ 246 h 281"/>
                    <a:gd name="T4" fmla="*/ 125 w 186"/>
                    <a:gd name="T5" fmla="*/ 246 h 281"/>
                    <a:gd name="T6" fmla="*/ 128 w 186"/>
                    <a:gd name="T7" fmla="*/ 252 h 281"/>
                    <a:gd name="T8" fmla="*/ 178 w 186"/>
                    <a:gd name="T9" fmla="*/ 281 h 281"/>
                    <a:gd name="T10" fmla="*/ 186 w 186"/>
                    <a:gd name="T11" fmla="*/ 277 h 281"/>
                    <a:gd name="T12" fmla="*/ 135 w 186"/>
                    <a:gd name="T13" fmla="*/ 248 h 281"/>
                    <a:gd name="T14" fmla="*/ 132 w 186"/>
                    <a:gd name="T15" fmla="*/ 242 h 281"/>
                    <a:gd name="T16" fmla="*/ 134 w 186"/>
                    <a:gd name="T17" fmla="*/ 245 h 281"/>
                    <a:gd name="T18" fmla="*/ 134 w 186"/>
                    <a:gd name="T19" fmla="*/ 245 h 281"/>
                    <a:gd name="T20" fmla="*/ 132 w 186"/>
                    <a:gd name="T21" fmla="*/ 242 h 281"/>
                    <a:gd name="T22" fmla="*/ 132 w 186"/>
                    <a:gd name="T23" fmla="*/ 242 h 281"/>
                    <a:gd name="T24" fmla="*/ 132 w 186"/>
                    <a:gd name="T25" fmla="*/ 242 h 281"/>
                    <a:gd name="T26" fmla="*/ 8 w 186"/>
                    <a:gd name="T27" fmla="*/ 0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6" h="281">
                      <a:moveTo>
                        <a:pt x="0" y="4"/>
                      </a:moveTo>
                      <a:cubicBezTo>
                        <a:pt x="125" y="246"/>
                        <a:pt x="125" y="246"/>
                        <a:pt x="125" y="246"/>
                      </a:cubicBezTo>
                      <a:cubicBezTo>
                        <a:pt x="125" y="246"/>
                        <a:pt x="125" y="246"/>
                        <a:pt x="125" y="246"/>
                      </a:cubicBezTo>
                      <a:cubicBezTo>
                        <a:pt x="126" y="248"/>
                        <a:pt x="127" y="250"/>
                        <a:pt x="128" y="252"/>
                      </a:cubicBezTo>
                      <a:cubicBezTo>
                        <a:pt x="138" y="271"/>
                        <a:pt x="158" y="281"/>
                        <a:pt x="178" y="281"/>
                      </a:cubicBezTo>
                      <a:cubicBezTo>
                        <a:pt x="186" y="277"/>
                        <a:pt x="186" y="277"/>
                        <a:pt x="186" y="277"/>
                      </a:cubicBezTo>
                      <a:cubicBezTo>
                        <a:pt x="165" y="277"/>
                        <a:pt x="146" y="267"/>
                        <a:pt x="135" y="248"/>
                      </a:cubicBezTo>
                      <a:cubicBezTo>
                        <a:pt x="134" y="246"/>
                        <a:pt x="133" y="244"/>
                        <a:pt x="132" y="242"/>
                      </a:cubicBezTo>
                      <a:cubicBezTo>
                        <a:pt x="132" y="243"/>
                        <a:pt x="134" y="245"/>
                        <a:pt x="134" y="245"/>
                      </a:cubicBezTo>
                      <a:cubicBezTo>
                        <a:pt x="134" y="245"/>
                        <a:pt x="134" y="245"/>
                        <a:pt x="134" y="245"/>
                      </a:cubicBezTo>
                      <a:cubicBezTo>
                        <a:pt x="132" y="242"/>
                        <a:pt x="132" y="242"/>
                        <a:pt x="132" y="242"/>
                      </a:cubicBezTo>
                      <a:cubicBezTo>
                        <a:pt x="132" y="242"/>
                        <a:pt x="132" y="242"/>
                        <a:pt x="132" y="242"/>
                      </a:cubicBezTo>
                      <a:cubicBezTo>
                        <a:pt x="132" y="242"/>
                        <a:pt x="132" y="242"/>
                        <a:pt x="132" y="242"/>
                      </a:cubicBezTo>
                      <a:cubicBezTo>
                        <a:pt x="8" y="0"/>
                        <a:pt x="8" y="0"/>
                        <a:pt x="8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5" name="Freeform 52">
                  <a:extLst>
                    <a:ext uri="{FF2B5EF4-FFF2-40B4-BE49-F238E27FC236}">
                      <a16:creationId xmlns:a16="http://schemas.microsoft.com/office/drawing/2014/main" id="{D2BA6A72-8D13-40BF-A9FC-A0CD02A9FC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7" y="2678"/>
                  <a:ext cx="1" cy="3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0 w 1"/>
                    <a:gd name="T5" fmla="*/ 0 h 3"/>
                    <a:gd name="T6" fmla="*/ 0 w 1"/>
                    <a:gd name="T7" fmla="*/ 0 h 3"/>
                    <a:gd name="T8" fmla="*/ 1 w 1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6" name="Freeform 53">
                  <a:extLst>
                    <a:ext uri="{FF2B5EF4-FFF2-40B4-BE49-F238E27FC236}">
                      <a16:creationId xmlns:a16="http://schemas.microsoft.com/office/drawing/2014/main" id="{A28F41C2-63C4-4900-813E-31E4ED546D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7" y="267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7" name="Line 54">
                  <a:extLst>
                    <a:ext uri="{FF2B5EF4-FFF2-40B4-BE49-F238E27FC236}">
                      <a16:creationId xmlns:a16="http://schemas.microsoft.com/office/drawing/2014/main" id="{D783FE81-355C-4389-8988-02E9EC4E66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3" y="2675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8" name="Line 55">
                  <a:extLst>
                    <a:ext uri="{FF2B5EF4-FFF2-40B4-BE49-F238E27FC236}">
                      <a16:creationId xmlns:a16="http://schemas.microsoft.com/office/drawing/2014/main" id="{58980B07-8521-49CE-93FD-A8E108EF28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3" y="2675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9" name="Freeform 56">
                  <a:extLst>
                    <a:ext uri="{FF2B5EF4-FFF2-40B4-BE49-F238E27FC236}">
                      <a16:creationId xmlns:a16="http://schemas.microsoft.com/office/drawing/2014/main" id="{966FADF2-674E-468C-8571-7EB4A1BE29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5" y="2640"/>
                  <a:ext cx="53" cy="37"/>
                </a:xfrm>
                <a:custGeom>
                  <a:avLst/>
                  <a:gdLst>
                    <a:gd name="T0" fmla="*/ 59 w 64"/>
                    <a:gd name="T1" fmla="*/ 17 h 44"/>
                    <a:gd name="T2" fmla="*/ 14 w 64"/>
                    <a:gd name="T3" fmla="*/ 42 h 44"/>
                    <a:gd name="T4" fmla="*/ 3 w 64"/>
                    <a:gd name="T5" fmla="*/ 39 h 44"/>
                    <a:gd name="T6" fmla="*/ 6 w 64"/>
                    <a:gd name="T7" fmla="*/ 28 h 44"/>
                    <a:gd name="T8" fmla="*/ 51 w 64"/>
                    <a:gd name="T9" fmla="*/ 2 h 44"/>
                    <a:gd name="T10" fmla="*/ 62 w 64"/>
                    <a:gd name="T11" fmla="*/ 5 h 44"/>
                    <a:gd name="T12" fmla="*/ 59 w 64"/>
                    <a:gd name="T13" fmla="*/ 17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44">
                      <a:moveTo>
                        <a:pt x="59" y="17"/>
                      </a:moveTo>
                      <a:cubicBezTo>
                        <a:pt x="14" y="42"/>
                        <a:pt x="14" y="42"/>
                        <a:pt x="14" y="42"/>
                      </a:cubicBezTo>
                      <a:cubicBezTo>
                        <a:pt x="10" y="44"/>
                        <a:pt x="5" y="43"/>
                        <a:pt x="3" y="39"/>
                      </a:cubicBezTo>
                      <a:cubicBezTo>
                        <a:pt x="0" y="35"/>
                        <a:pt x="2" y="30"/>
                        <a:pt x="6" y="28"/>
                      </a:cubicBezTo>
                      <a:cubicBezTo>
                        <a:pt x="51" y="2"/>
                        <a:pt x="51" y="2"/>
                        <a:pt x="51" y="2"/>
                      </a:cubicBezTo>
                      <a:cubicBezTo>
                        <a:pt x="55" y="0"/>
                        <a:pt x="60" y="2"/>
                        <a:pt x="62" y="5"/>
                      </a:cubicBezTo>
                      <a:cubicBezTo>
                        <a:pt x="64" y="9"/>
                        <a:pt x="63" y="14"/>
                        <a:pt x="59" y="17"/>
                      </a:cubicBezTo>
                      <a:close/>
                    </a:path>
                  </a:pathLst>
                </a:custGeom>
                <a:solidFill>
                  <a:srgbClr val="F0A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0" name="Freeform 57">
                  <a:extLst>
                    <a:ext uri="{FF2B5EF4-FFF2-40B4-BE49-F238E27FC236}">
                      <a16:creationId xmlns:a16="http://schemas.microsoft.com/office/drawing/2014/main" id="{E43A5911-97C7-4EE1-AFD2-31917AA291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9" y="2407"/>
                  <a:ext cx="81" cy="88"/>
                </a:xfrm>
                <a:custGeom>
                  <a:avLst/>
                  <a:gdLst>
                    <a:gd name="T0" fmla="*/ 75 w 81"/>
                    <a:gd name="T1" fmla="*/ 0 h 88"/>
                    <a:gd name="T2" fmla="*/ 0 w 81"/>
                    <a:gd name="T3" fmla="*/ 43 h 88"/>
                    <a:gd name="T4" fmla="*/ 81 w 81"/>
                    <a:gd name="T5" fmla="*/ 88 h 88"/>
                    <a:gd name="T6" fmla="*/ 75 w 81"/>
                    <a:gd name="T7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88">
                      <a:moveTo>
                        <a:pt x="75" y="0"/>
                      </a:moveTo>
                      <a:lnTo>
                        <a:pt x="0" y="43"/>
                      </a:lnTo>
                      <a:lnTo>
                        <a:pt x="81" y="88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1" name="Freeform 58">
                  <a:extLst>
                    <a:ext uri="{FF2B5EF4-FFF2-40B4-BE49-F238E27FC236}">
                      <a16:creationId xmlns:a16="http://schemas.microsoft.com/office/drawing/2014/main" id="{DEBC6331-CDD8-47E4-8B74-5A33DF8540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4" y="2404"/>
                  <a:ext cx="138" cy="107"/>
                </a:xfrm>
                <a:custGeom>
                  <a:avLst/>
                  <a:gdLst>
                    <a:gd name="T0" fmla="*/ 163 w 165"/>
                    <a:gd name="T1" fmla="*/ 100 h 129"/>
                    <a:gd name="T2" fmla="*/ 159 w 165"/>
                    <a:gd name="T3" fmla="*/ 111 h 129"/>
                    <a:gd name="T4" fmla="*/ 119 w 165"/>
                    <a:gd name="T5" fmla="*/ 121 h 129"/>
                    <a:gd name="T6" fmla="*/ 18 w 165"/>
                    <a:gd name="T7" fmla="*/ 57 h 129"/>
                    <a:gd name="T8" fmla="*/ 9 w 165"/>
                    <a:gd name="T9" fmla="*/ 17 h 129"/>
                    <a:gd name="T10" fmla="*/ 49 w 165"/>
                    <a:gd name="T11" fmla="*/ 8 h 129"/>
                    <a:gd name="T12" fmla="*/ 150 w 165"/>
                    <a:gd name="T13" fmla="*/ 71 h 129"/>
                    <a:gd name="T14" fmla="*/ 163 w 165"/>
                    <a:gd name="T15" fmla="*/ 10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5" h="129">
                      <a:moveTo>
                        <a:pt x="163" y="100"/>
                      </a:moveTo>
                      <a:cubicBezTo>
                        <a:pt x="163" y="104"/>
                        <a:pt x="161" y="108"/>
                        <a:pt x="159" y="111"/>
                      </a:cubicBezTo>
                      <a:cubicBezTo>
                        <a:pt x="151" y="125"/>
                        <a:pt x="133" y="129"/>
                        <a:pt x="119" y="121"/>
                      </a:cubicBezTo>
                      <a:cubicBezTo>
                        <a:pt x="18" y="57"/>
                        <a:pt x="18" y="57"/>
                        <a:pt x="18" y="57"/>
                      </a:cubicBezTo>
                      <a:cubicBezTo>
                        <a:pt x="4" y="49"/>
                        <a:pt x="0" y="31"/>
                        <a:pt x="9" y="17"/>
                      </a:cubicBezTo>
                      <a:cubicBezTo>
                        <a:pt x="17" y="4"/>
                        <a:pt x="35" y="0"/>
                        <a:pt x="49" y="8"/>
                      </a:cubicBezTo>
                      <a:cubicBezTo>
                        <a:pt x="150" y="71"/>
                        <a:pt x="150" y="71"/>
                        <a:pt x="150" y="71"/>
                      </a:cubicBezTo>
                      <a:cubicBezTo>
                        <a:pt x="160" y="77"/>
                        <a:pt x="165" y="89"/>
                        <a:pt x="163" y="100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2" name="Freeform 59">
                  <a:extLst>
                    <a:ext uri="{FF2B5EF4-FFF2-40B4-BE49-F238E27FC236}">
                      <a16:creationId xmlns:a16="http://schemas.microsoft.com/office/drawing/2014/main" id="{F19877BA-5FE2-444E-8F9D-C3E3392411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2" y="2404"/>
                  <a:ext cx="130" cy="100"/>
                </a:xfrm>
                <a:custGeom>
                  <a:avLst/>
                  <a:gdLst>
                    <a:gd name="T0" fmla="*/ 140 w 155"/>
                    <a:gd name="T1" fmla="*/ 71 h 120"/>
                    <a:gd name="T2" fmla="*/ 39 w 155"/>
                    <a:gd name="T3" fmla="*/ 8 h 120"/>
                    <a:gd name="T4" fmla="*/ 0 w 155"/>
                    <a:gd name="T5" fmla="*/ 15 h 120"/>
                    <a:gd name="T6" fmla="*/ 32 w 155"/>
                    <a:gd name="T7" fmla="*/ 15 h 120"/>
                    <a:gd name="T8" fmla="*/ 133 w 155"/>
                    <a:gd name="T9" fmla="*/ 78 h 120"/>
                    <a:gd name="T10" fmla="*/ 147 w 155"/>
                    <a:gd name="T11" fmla="*/ 106 h 120"/>
                    <a:gd name="T12" fmla="*/ 142 w 155"/>
                    <a:gd name="T13" fmla="*/ 118 h 120"/>
                    <a:gd name="T14" fmla="*/ 141 w 155"/>
                    <a:gd name="T15" fmla="*/ 120 h 120"/>
                    <a:gd name="T16" fmla="*/ 149 w 155"/>
                    <a:gd name="T17" fmla="*/ 111 h 120"/>
                    <a:gd name="T18" fmla="*/ 153 w 155"/>
                    <a:gd name="T19" fmla="*/ 100 h 120"/>
                    <a:gd name="T20" fmla="*/ 140 w 155"/>
                    <a:gd name="T21" fmla="*/ 71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5" h="120">
                      <a:moveTo>
                        <a:pt x="140" y="71"/>
                      </a:move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26" y="0"/>
                        <a:pt x="9" y="3"/>
                        <a:pt x="0" y="15"/>
                      </a:cubicBezTo>
                      <a:cubicBezTo>
                        <a:pt x="9" y="9"/>
                        <a:pt x="22" y="8"/>
                        <a:pt x="32" y="15"/>
                      </a:cubicBezTo>
                      <a:cubicBezTo>
                        <a:pt x="133" y="78"/>
                        <a:pt x="133" y="78"/>
                        <a:pt x="133" y="78"/>
                      </a:cubicBezTo>
                      <a:cubicBezTo>
                        <a:pt x="143" y="84"/>
                        <a:pt x="148" y="95"/>
                        <a:pt x="147" y="106"/>
                      </a:cubicBezTo>
                      <a:cubicBezTo>
                        <a:pt x="146" y="110"/>
                        <a:pt x="145" y="114"/>
                        <a:pt x="142" y="118"/>
                      </a:cubicBezTo>
                      <a:cubicBezTo>
                        <a:pt x="142" y="119"/>
                        <a:pt x="141" y="119"/>
                        <a:pt x="141" y="120"/>
                      </a:cubicBezTo>
                      <a:cubicBezTo>
                        <a:pt x="144" y="118"/>
                        <a:pt x="147" y="115"/>
                        <a:pt x="149" y="111"/>
                      </a:cubicBezTo>
                      <a:cubicBezTo>
                        <a:pt x="151" y="108"/>
                        <a:pt x="153" y="104"/>
                        <a:pt x="153" y="100"/>
                      </a:cubicBezTo>
                      <a:cubicBezTo>
                        <a:pt x="155" y="89"/>
                        <a:pt x="150" y="77"/>
                        <a:pt x="140" y="71"/>
                      </a:cubicBezTo>
                      <a:close/>
                    </a:path>
                  </a:pathLst>
                </a:custGeom>
                <a:solidFill>
                  <a:srgbClr val="FFA9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3" name="Freeform 60">
                  <a:extLst>
                    <a:ext uri="{FF2B5EF4-FFF2-40B4-BE49-F238E27FC236}">
                      <a16:creationId xmlns:a16="http://schemas.microsoft.com/office/drawing/2014/main" id="{08DF54A8-8CDE-4CE6-8BE6-3B96591A60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0" y="2348"/>
                  <a:ext cx="30" cy="30"/>
                </a:xfrm>
                <a:custGeom>
                  <a:avLst/>
                  <a:gdLst>
                    <a:gd name="T0" fmla="*/ 2 w 35"/>
                    <a:gd name="T1" fmla="*/ 21 h 35"/>
                    <a:gd name="T2" fmla="*/ 21 w 35"/>
                    <a:gd name="T3" fmla="*/ 33 h 35"/>
                    <a:gd name="T4" fmla="*/ 33 w 35"/>
                    <a:gd name="T5" fmla="*/ 14 h 35"/>
                    <a:gd name="T6" fmla="*/ 14 w 35"/>
                    <a:gd name="T7" fmla="*/ 2 h 35"/>
                    <a:gd name="T8" fmla="*/ 2 w 35"/>
                    <a:gd name="T9" fmla="*/ 21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35">
                      <a:moveTo>
                        <a:pt x="2" y="21"/>
                      </a:moveTo>
                      <a:cubicBezTo>
                        <a:pt x="4" y="29"/>
                        <a:pt x="12" y="35"/>
                        <a:pt x="21" y="33"/>
                      </a:cubicBezTo>
                      <a:cubicBezTo>
                        <a:pt x="29" y="31"/>
                        <a:pt x="35" y="23"/>
                        <a:pt x="33" y="14"/>
                      </a:cubicBezTo>
                      <a:cubicBezTo>
                        <a:pt x="31" y="6"/>
                        <a:pt x="23" y="0"/>
                        <a:pt x="14" y="2"/>
                      </a:cubicBezTo>
                      <a:cubicBezTo>
                        <a:pt x="6" y="4"/>
                        <a:pt x="0" y="12"/>
                        <a:pt x="2" y="21"/>
                      </a:cubicBezTo>
                      <a:close/>
                    </a:path>
                  </a:pathLst>
                </a:custGeom>
                <a:solidFill>
                  <a:srgbClr val="F6CA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4" name="Freeform 61">
                  <a:extLst>
                    <a:ext uri="{FF2B5EF4-FFF2-40B4-BE49-F238E27FC236}">
                      <a16:creationId xmlns:a16="http://schemas.microsoft.com/office/drawing/2014/main" id="{A9F6790F-6D68-4FB5-950C-91A15D9A28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0" y="2349"/>
                  <a:ext cx="26" cy="24"/>
                </a:xfrm>
                <a:custGeom>
                  <a:avLst/>
                  <a:gdLst>
                    <a:gd name="T0" fmla="*/ 17 w 30"/>
                    <a:gd name="T1" fmla="*/ 4 h 29"/>
                    <a:gd name="T2" fmla="*/ 5 w 30"/>
                    <a:gd name="T3" fmla="*/ 23 h 29"/>
                    <a:gd name="T4" fmla="*/ 7 w 30"/>
                    <a:gd name="T5" fmla="*/ 29 h 29"/>
                    <a:gd name="T6" fmla="*/ 2 w 30"/>
                    <a:gd name="T7" fmla="*/ 20 h 29"/>
                    <a:gd name="T8" fmla="*/ 14 w 30"/>
                    <a:gd name="T9" fmla="*/ 1 h 29"/>
                    <a:gd name="T10" fmla="*/ 30 w 30"/>
                    <a:gd name="T11" fmla="*/ 7 h 29"/>
                    <a:gd name="T12" fmla="*/ 17 w 30"/>
                    <a:gd name="T13" fmla="*/ 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29">
                      <a:moveTo>
                        <a:pt x="17" y="4"/>
                      </a:moveTo>
                      <a:cubicBezTo>
                        <a:pt x="8" y="6"/>
                        <a:pt x="3" y="14"/>
                        <a:pt x="5" y="23"/>
                      </a:cubicBezTo>
                      <a:cubicBezTo>
                        <a:pt x="5" y="25"/>
                        <a:pt x="6" y="27"/>
                        <a:pt x="7" y="29"/>
                      </a:cubicBezTo>
                      <a:cubicBezTo>
                        <a:pt x="5" y="27"/>
                        <a:pt x="3" y="24"/>
                        <a:pt x="2" y="20"/>
                      </a:cubicBezTo>
                      <a:cubicBezTo>
                        <a:pt x="0" y="11"/>
                        <a:pt x="6" y="3"/>
                        <a:pt x="14" y="1"/>
                      </a:cubicBezTo>
                      <a:cubicBezTo>
                        <a:pt x="21" y="0"/>
                        <a:pt x="27" y="2"/>
                        <a:pt x="30" y="7"/>
                      </a:cubicBezTo>
                      <a:cubicBezTo>
                        <a:pt x="27" y="4"/>
                        <a:pt x="22" y="3"/>
                        <a:pt x="17" y="4"/>
                      </a:cubicBezTo>
                      <a:close/>
                    </a:path>
                  </a:pathLst>
                </a:custGeom>
                <a:solidFill>
                  <a:srgbClr val="E3C4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5" name="Freeform 62">
                  <a:extLst>
                    <a:ext uri="{FF2B5EF4-FFF2-40B4-BE49-F238E27FC236}">
                      <a16:creationId xmlns:a16="http://schemas.microsoft.com/office/drawing/2014/main" id="{7D308788-353C-4508-A033-B8C838DE7B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7" y="2305"/>
                  <a:ext cx="118" cy="91"/>
                </a:xfrm>
                <a:custGeom>
                  <a:avLst/>
                  <a:gdLst>
                    <a:gd name="T0" fmla="*/ 118 w 118"/>
                    <a:gd name="T1" fmla="*/ 68 h 91"/>
                    <a:gd name="T2" fmla="*/ 15 w 118"/>
                    <a:gd name="T3" fmla="*/ 91 h 91"/>
                    <a:gd name="T4" fmla="*/ 0 w 118"/>
                    <a:gd name="T5" fmla="*/ 22 h 91"/>
                    <a:gd name="T6" fmla="*/ 103 w 118"/>
                    <a:gd name="T7" fmla="*/ 0 h 91"/>
                    <a:gd name="T8" fmla="*/ 118 w 118"/>
                    <a:gd name="T9" fmla="*/ 68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8" h="91">
                      <a:moveTo>
                        <a:pt x="118" y="68"/>
                      </a:moveTo>
                      <a:lnTo>
                        <a:pt x="15" y="91"/>
                      </a:lnTo>
                      <a:lnTo>
                        <a:pt x="0" y="22"/>
                      </a:lnTo>
                      <a:lnTo>
                        <a:pt x="103" y="0"/>
                      </a:lnTo>
                      <a:lnTo>
                        <a:pt x="118" y="68"/>
                      </a:lnTo>
                      <a:close/>
                    </a:path>
                  </a:pathLst>
                </a:custGeom>
                <a:solidFill>
                  <a:srgbClr val="F6CA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6" name="Freeform 63">
                  <a:extLst>
                    <a:ext uri="{FF2B5EF4-FFF2-40B4-BE49-F238E27FC236}">
                      <a16:creationId xmlns:a16="http://schemas.microsoft.com/office/drawing/2014/main" id="{569508F8-A962-422A-94DB-6025F53C90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1" y="2338"/>
                  <a:ext cx="13" cy="10"/>
                </a:xfrm>
                <a:custGeom>
                  <a:avLst/>
                  <a:gdLst>
                    <a:gd name="T0" fmla="*/ 8 w 16"/>
                    <a:gd name="T1" fmla="*/ 9 h 12"/>
                    <a:gd name="T2" fmla="*/ 15 w 16"/>
                    <a:gd name="T3" fmla="*/ 10 h 12"/>
                    <a:gd name="T4" fmla="*/ 15 w 16"/>
                    <a:gd name="T5" fmla="*/ 6 h 12"/>
                    <a:gd name="T6" fmla="*/ 7 w 16"/>
                    <a:gd name="T7" fmla="*/ 0 h 12"/>
                    <a:gd name="T8" fmla="*/ 1 w 16"/>
                    <a:gd name="T9" fmla="*/ 9 h 12"/>
                    <a:gd name="T10" fmla="*/ 3 w 16"/>
                    <a:gd name="T11" fmla="*/ 12 h 12"/>
                    <a:gd name="T12" fmla="*/ 8 w 16"/>
                    <a:gd name="T13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2">
                      <a:moveTo>
                        <a:pt x="8" y="9"/>
                      </a:moveTo>
                      <a:cubicBezTo>
                        <a:pt x="11" y="8"/>
                        <a:pt x="13" y="8"/>
                        <a:pt x="15" y="10"/>
                      </a:cubicBezTo>
                      <a:cubicBezTo>
                        <a:pt x="16" y="8"/>
                        <a:pt x="16" y="7"/>
                        <a:pt x="15" y="6"/>
                      </a:cubicBezTo>
                      <a:cubicBezTo>
                        <a:pt x="14" y="2"/>
                        <a:pt x="11" y="0"/>
                        <a:pt x="7" y="0"/>
                      </a:cubicBezTo>
                      <a:cubicBezTo>
                        <a:pt x="3" y="1"/>
                        <a:pt x="0" y="5"/>
                        <a:pt x="1" y="9"/>
                      </a:cubicBezTo>
                      <a:cubicBezTo>
                        <a:pt x="1" y="10"/>
                        <a:pt x="2" y="11"/>
                        <a:pt x="3" y="12"/>
                      </a:cubicBezTo>
                      <a:cubicBezTo>
                        <a:pt x="4" y="10"/>
                        <a:pt x="6" y="9"/>
                        <a:pt x="8" y="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7" name="Freeform 64">
                  <a:extLst>
                    <a:ext uri="{FF2B5EF4-FFF2-40B4-BE49-F238E27FC236}">
                      <a16:creationId xmlns:a16="http://schemas.microsoft.com/office/drawing/2014/main" id="{CE595CE4-A0AA-4DEF-905E-B5568104F5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6" y="2346"/>
                  <a:ext cx="12" cy="11"/>
                </a:xfrm>
                <a:custGeom>
                  <a:avLst/>
                  <a:gdLst>
                    <a:gd name="T0" fmla="*/ 8 w 15"/>
                    <a:gd name="T1" fmla="*/ 9 h 13"/>
                    <a:gd name="T2" fmla="*/ 15 w 15"/>
                    <a:gd name="T3" fmla="*/ 10 h 13"/>
                    <a:gd name="T4" fmla="*/ 15 w 15"/>
                    <a:gd name="T5" fmla="*/ 6 h 13"/>
                    <a:gd name="T6" fmla="*/ 6 w 15"/>
                    <a:gd name="T7" fmla="*/ 1 h 13"/>
                    <a:gd name="T8" fmla="*/ 1 w 15"/>
                    <a:gd name="T9" fmla="*/ 9 h 13"/>
                    <a:gd name="T10" fmla="*/ 2 w 15"/>
                    <a:gd name="T11" fmla="*/ 13 h 13"/>
                    <a:gd name="T12" fmla="*/ 8 w 15"/>
                    <a:gd name="T13" fmla="*/ 9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3">
                      <a:moveTo>
                        <a:pt x="8" y="9"/>
                      </a:moveTo>
                      <a:cubicBezTo>
                        <a:pt x="10" y="8"/>
                        <a:pt x="13" y="9"/>
                        <a:pt x="15" y="10"/>
                      </a:cubicBezTo>
                      <a:cubicBezTo>
                        <a:pt x="15" y="9"/>
                        <a:pt x="15" y="8"/>
                        <a:pt x="15" y="6"/>
                      </a:cubicBezTo>
                      <a:cubicBezTo>
                        <a:pt x="14" y="2"/>
                        <a:pt x="10" y="0"/>
                        <a:pt x="6" y="1"/>
                      </a:cubicBezTo>
                      <a:cubicBezTo>
                        <a:pt x="2" y="2"/>
                        <a:pt x="0" y="6"/>
                        <a:pt x="1" y="9"/>
                      </a:cubicBezTo>
                      <a:cubicBezTo>
                        <a:pt x="1" y="11"/>
                        <a:pt x="1" y="12"/>
                        <a:pt x="2" y="13"/>
                      </a:cubicBezTo>
                      <a:cubicBezTo>
                        <a:pt x="4" y="11"/>
                        <a:pt x="6" y="9"/>
                        <a:pt x="8" y="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8" name="Freeform 65">
                  <a:extLst>
                    <a:ext uri="{FF2B5EF4-FFF2-40B4-BE49-F238E27FC236}">
                      <a16:creationId xmlns:a16="http://schemas.microsoft.com/office/drawing/2014/main" id="{75C44593-580A-4160-A915-EBFC800B41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5" y="2345"/>
                  <a:ext cx="28" cy="14"/>
                </a:xfrm>
                <a:custGeom>
                  <a:avLst/>
                  <a:gdLst>
                    <a:gd name="T0" fmla="*/ 28 w 33"/>
                    <a:gd name="T1" fmla="*/ 12 h 17"/>
                    <a:gd name="T2" fmla="*/ 7 w 33"/>
                    <a:gd name="T3" fmla="*/ 16 h 17"/>
                    <a:gd name="T4" fmla="*/ 0 w 33"/>
                    <a:gd name="T5" fmla="*/ 12 h 17"/>
                    <a:gd name="T6" fmla="*/ 5 w 33"/>
                    <a:gd name="T7" fmla="*/ 5 h 17"/>
                    <a:gd name="T8" fmla="*/ 26 w 33"/>
                    <a:gd name="T9" fmla="*/ 0 h 17"/>
                    <a:gd name="T10" fmla="*/ 33 w 33"/>
                    <a:gd name="T11" fmla="*/ 5 h 17"/>
                    <a:gd name="T12" fmla="*/ 28 w 33"/>
                    <a:gd name="T13" fmla="*/ 1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17">
                      <a:moveTo>
                        <a:pt x="28" y="12"/>
                      </a:move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4" y="17"/>
                        <a:pt x="1" y="15"/>
                        <a:pt x="0" y="12"/>
                      </a:cubicBezTo>
                      <a:cubicBezTo>
                        <a:pt x="0" y="9"/>
                        <a:pt x="2" y="5"/>
                        <a:pt x="5" y="5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9" y="0"/>
                        <a:pt x="32" y="1"/>
                        <a:pt x="33" y="5"/>
                      </a:cubicBezTo>
                      <a:cubicBezTo>
                        <a:pt x="33" y="8"/>
                        <a:pt x="31" y="11"/>
                        <a:pt x="28" y="12"/>
                      </a:cubicBezTo>
                      <a:close/>
                    </a:path>
                  </a:pathLst>
                </a:custGeom>
                <a:solidFill>
                  <a:srgbClr val="E3C4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9" name="Freeform 66">
                  <a:extLst>
                    <a:ext uri="{FF2B5EF4-FFF2-40B4-BE49-F238E27FC236}">
                      <a16:creationId xmlns:a16="http://schemas.microsoft.com/office/drawing/2014/main" id="{7F6F2F3F-44CB-4B7E-B541-EC42A0129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3" y="2322"/>
                  <a:ext cx="29" cy="14"/>
                </a:xfrm>
                <a:custGeom>
                  <a:avLst/>
                  <a:gdLst>
                    <a:gd name="T0" fmla="*/ 29 w 34"/>
                    <a:gd name="T1" fmla="*/ 12 h 17"/>
                    <a:gd name="T2" fmla="*/ 8 w 34"/>
                    <a:gd name="T3" fmla="*/ 17 h 17"/>
                    <a:gd name="T4" fmla="*/ 1 w 34"/>
                    <a:gd name="T5" fmla="*/ 12 h 17"/>
                    <a:gd name="T6" fmla="*/ 5 w 34"/>
                    <a:gd name="T7" fmla="*/ 5 h 17"/>
                    <a:gd name="T8" fmla="*/ 26 w 34"/>
                    <a:gd name="T9" fmla="*/ 1 h 17"/>
                    <a:gd name="T10" fmla="*/ 33 w 34"/>
                    <a:gd name="T11" fmla="*/ 5 h 17"/>
                    <a:gd name="T12" fmla="*/ 29 w 34"/>
                    <a:gd name="T13" fmla="*/ 1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17">
                      <a:moveTo>
                        <a:pt x="29" y="12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5" y="17"/>
                        <a:pt x="2" y="15"/>
                        <a:pt x="1" y="12"/>
                      </a:cubicBezTo>
                      <a:cubicBezTo>
                        <a:pt x="0" y="9"/>
                        <a:pt x="2" y="6"/>
                        <a:pt x="5" y="5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30" y="0"/>
                        <a:pt x="33" y="2"/>
                        <a:pt x="33" y="5"/>
                      </a:cubicBezTo>
                      <a:cubicBezTo>
                        <a:pt x="34" y="8"/>
                        <a:pt x="32" y="11"/>
                        <a:pt x="29" y="12"/>
                      </a:cubicBezTo>
                      <a:close/>
                    </a:path>
                  </a:pathLst>
                </a:custGeom>
                <a:solidFill>
                  <a:srgbClr val="D83B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0" name="Freeform 67">
                  <a:extLst>
                    <a:ext uri="{FF2B5EF4-FFF2-40B4-BE49-F238E27FC236}">
                      <a16:creationId xmlns:a16="http://schemas.microsoft.com/office/drawing/2014/main" id="{8F9EDDA5-74C9-4FB0-BADB-0B875BA91A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3" y="2305"/>
                  <a:ext cx="136" cy="161"/>
                </a:xfrm>
                <a:custGeom>
                  <a:avLst/>
                  <a:gdLst>
                    <a:gd name="T0" fmla="*/ 140 w 162"/>
                    <a:gd name="T1" fmla="*/ 29 h 193"/>
                    <a:gd name="T2" fmla="*/ 140 w 162"/>
                    <a:gd name="T3" fmla="*/ 29 h 193"/>
                    <a:gd name="T4" fmla="*/ 134 w 162"/>
                    <a:gd name="T5" fmla="*/ 0 h 193"/>
                    <a:gd name="T6" fmla="*/ 127 w 162"/>
                    <a:gd name="T7" fmla="*/ 1 h 193"/>
                    <a:gd name="T8" fmla="*/ 138 w 162"/>
                    <a:gd name="T9" fmla="*/ 55 h 193"/>
                    <a:gd name="T10" fmla="*/ 128 w 162"/>
                    <a:gd name="T11" fmla="*/ 81 h 193"/>
                    <a:gd name="T12" fmla="*/ 113 w 162"/>
                    <a:gd name="T13" fmla="*/ 70 h 193"/>
                    <a:gd name="T14" fmla="*/ 97 w 162"/>
                    <a:gd name="T15" fmla="*/ 79 h 193"/>
                    <a:gd name="T16" fmla="*/ 79 w 162"/>
                    <a:gd name="T17" fmla="*/ 78 h 193"/>
                    <a:gd name="T18" fmla="*/ 69 w 162"/>
                    <a:gd name="T19" fmla="*/ 94 h 193"/>
                    <a:gd name="T20" fmla="*/ 19 w 162"/>
                    <a:gd name="T21" fmla="*/ 81 h 193"/>
                    <a:gd name="T22" fmla="*/ 7 w 162"/>
                    <a:gd name="T23" fmla="*/ 27 h 193"/>
                    <a:gd name="T24" fmla="*/ 0 w 162"/>
                    <a:gd name="T25" fmla="*/ 29 h 193"/>
                    <a:gd name="T26" fmla="*/ 6 w 162"/>
                    <a:gd name="T27" fmla="*/ 58 h 193"/>
                    <a:gd name="T28" fmla="*/ 6 w 162"/>
                    <a:gd name="T29" fmla="*/ 58 h 193"/>
                    <a:gd name="T30" fmla="*/ 6 w 162"/>
                    <a:gd name="T31" fmla="*/ 58 h 193"/>
                    <a:gd name="T32" fmla="*/ 24 w 162"/>
                    <a:gd name="T33" fmla="*/ 137 h 193"/>
                    <a:gd name="T34" fmla="*/ 54 w 162"/>
                    <a:gd name="T35" fmla="*/ 180 h 193"/>
                    <a:gd name="T36" fmla="*/ 105 w 162"/>
                    <a:gd name="T37" fmla="*/ 189 h 193"/>
                    <a:gd name="T38" fmla="*/ 148 w 162"/>
                    <a:gd name="T39" fmla="*/ 159 h 193"/>
                    <a:gd name="T40" fmla="*/ 158 w 162"/>
                    <a:gd name="T41" fmla="*/ 108 h 193"/>
                    <a:gd name="T42" fmla="*/ 140 w 162"/>
                    <a:gd name="T43" fmla="*/ 29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2" h="193">
                      <a:moveTo>
                        <a:pt x="140" y="29"/>
                      </a:moveTo>
                      <a:cubicBezTo>
                        <a:pt x="140" y="29"/>
                        <a:pt x="140" y="29"/>
                        <a:pt x="140" y="29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27" y="1"/>
                        <a:pt x="127" y="1"/>
                        <a:pt x="127" y="1"/>
                      </a:cubicBezTo>
                      <a:cubicBezTo>
                        <a:pt x="138" y="55"/>
                        <a:pt x="138" y="55"/>
                        <a:pt x="138" y="55"/>
                      </a:cubicBezTo>
                      <a:cubicBezTo>
                        <a:pt x="140" y="67"/>
                        <a:pt x="143" y="72"/>
                        <a:pt x="128" y="81"/>
                      </a:cubicBezTo>
                      <a:cubicBezTo>
                        <a:pt x="113" y="70"/>
                        <a:pt x="113" y="70"/>
                        <a:pt x="113" y="70"/>
                      </a:cubicBezTo>
                      <a:cubicBezTo>
                        <a:pt x="97" y="79"/>
                        <a:pt x="97" y="79"/>
                        <a:pt x="97" y="79"/>
                      </a:cubicBezTo>
                      <a:cubicBezTo>
                        <a:pt x="79" y="78"/>
                        <a:pt x="79" y="78"/>
                        <a:pt x="79" y="78"/>
                      </a:cubicBezTo>
                      <a:cubicBezTo>
                        <a:pt x="69" y="94"/>
                        <a:pt x="69" y="94"/>
                        <a:pt x="69" y="94"/>
                      </a:cubicBezTo>
                      <a:cubicBezTo>
                        <a:pt x="52" y="92"/>
                        <a:pt x="26" y="89"/>
                        <a:pt x="19" y="81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24" y="137"/>
                        <a:pt x="24" y="137"/>
                        <a:pt x="24" y="137"/>
                      </a:cubicBezTo>
                      <a:cubicBezTo>
                        <a:pt x="28" y="155"/>
                        <a:pt x="39" y="170"/>
                        <a:pt x="54" y="180"/>
                      </a:cubicBezTo>
                      <a:cubicBezTo>
                        <a:pt x="68" y="189"/>
                        <a:pt x="87" y="193"/>
                        <a:pt x="105" y="189"/>
                      </a:cubicBezTo>
                      <a:cubicBezTo>
                        <a:pt x="124" y="185"/>
                        <a:pt x="139" y="174"/>
                        <a:pt x="148" y="159"/>
                      </a:cubicBezTo>
                      <a:cubicBezTo>
                        <a:pt x="158" y="144"/>
                        <a:pt x="162" y="126"/>
                        <a:pt x="158" y="108"/>
                      </a:cubicBezTo>
                      <a:cubicBezTo>
                        <a:pt x="140" y="29"/>
                        <a:pt x="140" y="29"/>
                        <a:pt x="140" y="29"/>
                      </a:cubicBezTo>
                      <a:close/>
                    </a:path>
                  </a:pathLst>
                </a:custGeom>
                <a:solidFill>
                  <a:srgbClr val="D83B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1" name="Freeform 68">
                  <a:extLst>
                    <a:ext uri="{FF2B5EF4-FFF2-40B4-BE49-F238E27FC236}">
                      <a16:creationId xmlns:a16="http://schemas.microsoft.com/office/drawing/2014/main" id="{868C1416-A7EE-4FD6-A22A-8C2383F48F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3" y="2327"/>
                  <a:ext cx="90" cy="139"/>
                </a:xfrm>
                <a:custGeom>
                  <a:avLst/>
                  <a:gdLst>
                    <a:gd name="T0" fmla="*/ 61 w 107"/>
                    <a:gd name="T1" fmla="*/ 151 h 166"/>
                    <a:gd name="T2" fmla="*/ 31 w 107"/>
                    <a:gd name="T3" fmla="*/ 108 h 166"/>
                    <a:gd name="T4" fmla="*/ 14 w 107"/>
                    <a:gd name="T5" fmla="*/ 30 h 166"/>
                    <a:gd name="T6" fmla="*/ 14 w 107"/>
                    <a:gd name="T7" fmla="*/ 30 h 166"/>
                    <a:gd name="T8" fmla="*/ 7 w 107"/>
                    <a:gd name="T9" fmla="*/ 1 h 166"/>
                    <a:gd name="T10" fmla="*/ 7 w 107"/>
                    <a:gd name="T11" fmla="*/ 1 h 166"/>
                    <a:gd name="T12" fmla="*/ 7 w 107"/>
                    <a:gd name="T13" fmla="*/ 0 h 166"/>
                    <a:gd name="T14" fmla="*/ 0 w 107"/>
                    <a:gd name="T15" fmla="*/ 2 h 166"/>
                    <a:gd name="T16" fmla="*/ 6 w 107"/>
                    <a:gd name="T17" fmla="*/ 31 h 166"/>
                    <a:gd name="T18" fmla="*/ 6 w 107"/>
                    <a:gd name="T19" fmla="*/ 31 h 166"/>
                    <a:gd name="T20" fmla="*/ 24 w 107"/>
                    <a:gd name="T21" fmla="*/ 110 h 166"/>
                    <a:gd name="T22" fmla="*/ 54 w 107"/>
                    <a:gd name="T23" fmla="*/ 153 h 166"/>
                    <a:gd name="T24" fmla="*/ 105 w 107"/>
                    <a:gd name="T25" fmla="*/ 162 h 166"/>
                    <a:gd name="T26" fmla="*/ 107 w 107"/>
                    <a:gd name="T27" fmla="*/ 162 h 166"/>
                    <a:gd name="T28" fmla="*/ 61 w 107"/>
                    <a:gd name="T29" fmla="*/ 15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7" h="166">
                      <a:moveTo>
                        <a:pt x="61" y="151"/>
                      </a:moveTo>
                      <a:cubicBezTo>
                        <a:pt x="46" y="142"/>
                        <a:pt x="35" y="127"/>
                        <a:pt x="31" y="108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24" y="110"/>
                        <a:pt x="24" y="110"/>
                        <a:pt x="24" y="110"/>
                      </a:cubicBezTo>
                      <a:cubicBezTo>
                        <a:pt x="28" y="128"/>
                        <a:pt x="39" y="143"/>
                        <a:pt x="54" y="153"/>
                      </a:cubicBezTo>
                      <a:cubicBezTo>
                        <a:pt x="68" y="162"/>
                        <a:pt x="87" y="166"/>
                        <a:pt x="105" y="162"/>
                      </a:cubicBezTo>
                      <a:cubicBezTo>
                        <a:pt x="106" y="162"/>
                        <a:pt x="107" y="162"/>
                        <a:pt x="107" y="162"/>
                      </a:cubicBezTo>
                      <a:cubicBezTo>
                        <a:pt x="91" y="164"/>
                        <a:pt x="74" y="160"/>
                        <a:pt x="61" y="151"/>
                      </a:cubicBezTo>
                      <a:close/>
                    </a:path>
                  </a:pathLst>
                </a:custGeom>
                <a:solidFill>
                  <a:srgbClr val="B82F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2" name="Freeform 69">
                  <a:extLst>
                    <a:ext uri="{FF2B5EF4-FFF2-40B4-BE49-F238E27FC236}">
                      <a16:creationId xmlns:a16="http://schemas.microsoft.com/office/drawing/2014/main" id="{54FE11A6-5E65-494D-ACC6-36C9C60545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8" y="2305"/>
                  <a:ext cx="51" cy="159"/>
                </a:xfrm>
                <a:custGeom>
                  <a:avLst/>
                  <a:gdLst>
                    <a:gd name="T0" fmla="*/ 38 w 60"/>
                    <a:gd name="T1" fmla="*/ 29 h 190"/>
                    <a:gd name="T2" fmla="*/ 38 w 60"/>
                    <a:gd name="T3" fmla="*/ 29 h 190"/>
                    <a:gd name="T4" fmla="*/ 32 w 60"/>
                    <a:gd name="T5" fmla="*/ 0 h 190"/>
                    <a:gd name="T6" fmla="*/ 25 w 60"/>
                    <a:gd name="T7" fmla="*/ 1 h 190"/>
                    <a:gd name="T8" fmla="*/ 31 w 60"/>
                    <a:gd name="T9" fmla="*/ 30 h 190"/>
                    <a:gd name="T10" fmla="*/ 31 w 60"/>
                    <a:gd name="T11" fmla="*/ 30 h 190"/>
                    <a:gd name="T12" fmla="*/ 31 w 60"/>
                    <a:gd name="T13" fmla="*/ 30 h 190"/>
                    <a:gd name="T14" fmla="*/ 48 w 60"/>
                    <a:gd name="T15" fmla="*/ 109 h 190"/>
                    <a:gd name="T16" fmla="*/ 39 w 60"/>
                    <a:gd name="T17" fmla="*/ 161 h 190"/>
                    <a:gd name="T18" fmla="*/ 0 w 60"/>
                    <a:gd name="T19" fmla="*/ 190 h 190"/>
                    <a:gd name="T20" fmla="*/ 3 w 60"/>
                    <a:gd name="T21" fmla="*/ 189 h 190"/>
                    <a:gd name="T22" fmla="*/ 46 w 60"/>
                    <a:gd name="T23" fmla="*/ 159 h 190"/>
                    <a:gd name="T24" fmla="*/ 56 w 60"/>
                    <a:gd name="T25" fmla="*/ 108 h 190"/>
                    <a:gd name="T26" fmla="*/ 38 w 60"/>
                    <a:gd name="T27" fmla="*/ 29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0" h="190">
                      <a:moveTo>
                        <a:pt x="38" y="29"/>
                      </a:moveTo>
                      <a:cubicBezTo>
                        <a:pt x="38" y="29"/>
                        <a:pt x="38" y="29"/>
                        <a:pt x="38" y="29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31" y="30"/>
                        <a:pt x="31" y="30"/>
                        <a:pt x="31" y="30"/>
                      </a:cubicBezTo>
                      <a:cubicBezTo>
                        <a:pt x="31" y="30"/>
                        <a:pt x="31" y="30"/>
                        <a:pt x="31" y="30"/>
                      </a:cubicBezTo>
                      <a:cubicBezTo>
                        <a:pt x="31" y="30"/>
                        <a:pt x="31" y="30"/>
                        <a:pt x="31" y="30"/>
                      </a:cubicBezTo>
                      <a:cubicBezTo>
                        <a:pt x="48" y="109"/>
                        <a:pt x="48" y="109"/>
                        <a:pt x="48" y="109"/>
                      </a:cubicBezTo>
                      <a:cubicBezTo>
                        <a:pt x="52" y="128"/>
                        <a:pt x="48" y="146"/>
                        <a:pt x="39" y="161"/>
                      </a:cubicBezTo>
                      <a:cubicBezTo>
                        <a:pt x="30" y="175"/>
                        <a:pt x="16" y="185"/>
                        <a:pt x="0" y="190"/>
                      </a:cubicBezTo>
                      <a:cubicBezTo>
                        <a:pt x="1" y="190"/>
                        <a:pt x="2" y="189"/>
                        <a:pt x="3" y="189"/>
                      </a:cubicBezTo>
                      <a:cubicBezTo>
                        <a:pt x="22" y="185"/>
                        <a:pt x="37" y="174"/>
                        <a:pt x="46" y="159"/>
                      </a:cubicBezTo>
                      <a:cubicBezTo>
                        <a:pt x="56" y="144"/>
                        <a:pt x="60" y="126"/>
                        <a:pt x="56" y="108"/>
                      </a:cubicBezTo>
                      <a:cubicBezTo>
                        <a:pt x="38" y="29"/>
                        <a:pt x="38" y="29"/>
                        <a:pt x="38" y="29"/>
                      </a:cubicBezTo>
                      <a:close/>
                    </a:path>
                  </a:pathLst>
                </a:custGeom>
                <a:solidFill>
                  <a:srgbClr val="E26C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3" name="Freeform 70">
                  <a:extLst>
                    <a:ext uri="{FF2B5EF4-FFF2-40B4-BE49-F238E27FC236}">
                      <a16:creationId xmlns:a16="http://schemas.microsoft.com/office/drawing/2014/main" id="{EB27CB85-F675-47A8-9D29-6348B8CCD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" y="2247"/>
                  <a:ext cx="112" cy="62"/>
                </a:xfrm>
                <a:custGeom>
                  <a:avLst/>
                  <a:gdLst>
                    <a:gd name="T0" fmla="*/ 112 w 112"/>
                    <a:gd name="T1" fmla="*/ 38 h 62"/>
                    <a:gd name="T2" fmla="*/ 71 w 112"/>
                    <a:gd name="T3" fmla="*/ 0 h 62"/>
                    <a:gd name="T4" fmla="*/ 21 w 112"/>
                    <a:gd name="T5" fmla="*/ 11 h 62"/>
                    <a:gd name="T6" fmla="*/ 0 w 112"/>
                    <a:gd name="T7" fmla="*/ 62 h 62"/>
                    <a:gd name="T8" fmla="*/ 112 w 112"/>
                    <a:gd name="T9" fmla="*/ 38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62">
                      <a:moveTo>
                        <a:pt x="112" y="38"/>
                      </a:moveTo>
                      <a:lnTo>
                        <a:pt x="71" y="0"/>
                      </a:lnTo>
                      <a:lnTo>
                        <a:pt x="21" y="11"/>
                      </a:lnTo>
                      <a:lnTo>
                        <a:pt x="0" y="62"/>
                      </a:lnTo>
                      <a:lnTo>
                        <a:pt x="112" y="38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4" name="Freeform 71">
                  <a:extLst>
                    <a:ext uri="{FF2B5EF4-FFF2-40B4-BE49-F238E27FC236}">
                      <a16:creationId xmlns:a16="http://schemas.microsoft.com/office/drawing/2014/main" id="{6E9134C5-8EC3-4C09-A1BA-E6A9259AC8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" y="2258"/>
                  <a:ext cx="39" cy="51"/>
                </a:xfrm>
                <a:custGeom>
                  <a:avLst/>
                  <a:gdLst>
                    <a:gd name="T0" fmla="*/ 47 w 47"/>
                    <a:gd name="T1" fmla="*/ 51 h 61"/>
                    <a:gd name="T2" fmla="*/ 0 w 47"/>
                    <a:gd name="T3" fmla="*/ 61 h 61"/>
                    <a:gd name="T4" fmla="*/ 0 w 47"/>
                    <a:gd name="T5" fmla="*/ 61 h 61"/>
                    <a:gd name="T6" fmla="*/ 25 w 47"/>
                    <a:gd name="T7" fmla="*/ 0 h 61"/>
                    <a:gd name="T8" fmla="*/ 23 w 47"/>
                    <a:gd name="T9" fmla="*/ 42 h 61"/>
                    <a:gd name="T10" fmla="*/ 47 w 47"/>
                    <a:gd name="T11" fmla="*/ 5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7" h="61">
                      <a:moveTo>
                        <a:pt x="47" y="51"/>
                      </a:move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18" y="29"/>
                        <a:pt x="23" y="42"/>
                      </a:cubicBezTo>
                      <a:cubicBezTo>
                        <a:pt x="25" y="47"/>
                        <a:pt x="35" y="50"/>
                        <a:pt x="47" y="51"/>
                      </a:cubicBezTo>
                      <a:close/>
                    </a:path>
                  </a:pathLst>
                </a:custGeom>
                <a:solidFill>
                  <a:srgbClr val="DB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5" name="Freeform 72">
                  <a:extLst>
                    <a:ext uri="{FF2B5EF4-FFF2-40B4-BE49-F238E27FC236}">
                      <a16:creationId xmlns:a16="http://schemas.microsoft.com/office/drawing/2014/main" id="{6B46FAB0-C8BE-404F-A113-86014ED20F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2" y="2281"/>
                  <a:ext cx="149" cy="52"/>
                </a:xfrm>
                <a:custGeom>
                  <a:avLst/>
                  <a:gdLst>
                    <a:gd name="T0" fmla="*/ 175 w 178"/>
                    <a:gd name="T1" fmla="*/ 5 h 62"/>
                    <a:gd name="T2" fmla="*/ 168 w 178"/>
                    <a:gd name="T3" fmla="*/ 1 h 62"/>
                    <a:gd name="T4" fmla="*/ 5 w 178"/>
                    <a:gd name="T5" fmla="*/ 37 h 62"/>
                    <a:gd name="T6" fmla="*/ 1 w 178"/>
                    <a:gd name="T7" fmla="*/ 43 h 62"/>
                    <a:gd name="T8" fmla="*/ 4 w 178"/>
                    <a:gd name="T9" fmla="*/ 57 h 62"/>
                    <a:gd name="T10" fmla="*/ 11 w 178"/>
                    <a:gd name="T11" fmla="*/ 61 h 62"/>
                    <a:gd name="T12" fmla="*/ 173 w 178"/>
                    <a:gd name="T13" fmla="*/ 26 h 62"/>
                    <a:gd name="T14" fmla="*/ 178 w 178"/>
                    <a:gd name="T15" fmla="*/ 19 h 62"/>
                    <a:gd name="T16" fmla="*/ 175 w 178"/>
                    <a:gd name="T17" fmla="*/ 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8" h="62">
                      <a:moveTo>
                        <a:pt x="175" y="5"/>
                      </a:moveTo>
                      <a:cubicBezTo>
                        <a:pt x="174" y="2"/>
                        <a:pt x="171" y="0"/>
                        <a:pt x="168" y="1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2" y="37"/>
                        <a:pt x="0" y="40"/>
                        <a:pt x="1" y="43"/>
                      </a:cubicBezTo>
                      <a:cubicBezTo>
                        <a:pt x="4" y="57"/>
                        <a:pt x="4" y="57"/>
                        <a:pt x="4" y="57"/>
                      </a:cubicBezTo>
                      <a:cubicBezTo>
                        <a:pt x="5" y="60"/>
                        <a:pt x="8" y="62"/>
                        <a:pt x="11" y="61"/>
                      </a:cubicBezTo>
                      <a:cubicBezTo>
                        <a:pt x="173" y="26"/>
                        <a:pt x="173" y="26"/>
                        <a:pt x="173" y="26"/>
                      </a:cubicBezTo>
                      <a:cubicBezTo>
                        <a:pt x="176" y="25"/>
                        <a:pt x="178" y="22"/>
                        <a:pt x="178" y="19"/>
                      </a:cubicBezTo>
                      <a:lnTo>
                        <a:pt x="175" y="5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6" name="Freeform 73">
                  <a:extLst>
                    <a:ext uri="{FF2B5EF4-FFF2-40B4-BE49-F238E27FC236}">
                      <a16:creationId xmlns:a16="http://schemas.microsoft.com/office/drawing/2014/main" id="{3140C6B7-6853-4155-8B71-8826B95D73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2" y="2281"/>
                  <a:ext cx="149" cy="52"/>
                </a:xfrm>
                <a:custGeom>
                  <a:avLst/>
                  <a:gdLst>
                    <a:gd name="T0" fmla="*/ 175 w 178"/>
                    <a:gd name="T1" fmla="*/ 5 h 62"/>
                    <a:gd name="T2" fmla="*/ 168 w 178"/>
                    <a:gd name="T3" fmla="*/ 1 h 62"/>
                    <a:gd name="T4" fmla="*/ 5 w 178"/>
                    <a:gd name="T5" fmla="*/ 37 h 62"/>
                    <a:gd name="T6" fmla="*/ 1 w 178"/>
                    <a:gd name="T7" fmla="*/ 43 h 62"/>
                    <a:gd name="T8" fmla="*/ 4 w 178"/>
                    <a:gd name="T9" fmla="*/ 57 h 62"/>
                    <a:gd name="T10" fmla="*/ 11 w 178"/>
                    <a:gd name="T11" fmla="*/ 61 h 62"/>
                    <a:gd name="T12" fmla="*/ 173 w 178"/>
                    <a:gd name="T13" fmla="*/ 26 h 62"/>
                    <a:gd name="T14" fmla="*/ 178 w 178"/>
                    <a:gd name="T15" fmla="*/ 19 h 62"/>
                    <a:gd name="T16" fmla="*/ 175 w 178"/>
                    <a:gd name="T17" fmla="*/ 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8" h="62">
                      <a:moveTo>
                        <a:pt x="175" y="5"/>
                      </a:moveTo>
                      <a:cubicBezTo>
                        <a:pt x="174" y="2"/>
                        <a:pt x="171" y="0"/>
                        <a:pt x="168" y="1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2" y="37"/>
                        <a:pt x="0" y="40"/>
                        <a:pt x="1" y="43"/>
                      </a:cubicBezTo>
                      <a:cubicBezTo>
                        <a:pt x="4" y="57"/>
                        <a:pt x="4" y="57"/>
                        <a:pt x="4" y="57"/>
                      </a:cubicBezTo>
                      <a:cubicBezTo>
                        <a:pt x="5" y="60"/>
                        <a:pt x="8" y="62"/>
                        <a:pt x="11" y="61"/>
                      </a:cubicBezTo>
                      <a:cubicBezTo>
                        <a:pt x="173" y="26"/>
                        <a:pt x="173" y="26"/>
                        <a:pt x="173" y="26"/>
                      </a:cubicBezTo>
                      <a:cubicBezTo>
                        <a:pt x="176" y="25"/>
                        <a:pt x="178" y="22"/>
                        <a:pt x="178" y="19"/>
                      </a:cubicBezTo>
                      <a:lnTo>
                        <a:pt x="175" y="5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7" name="Freeform 74">
                  <a:extLst>
                    <a:ext uri="{FF2B5EF4-FFF2-40B4-BE49-F238E27FC236}">
                      <a16:creationId xmlns:a16="http://schemas.microsoft.com/office/drawing/2014/main" id="{98984DE0-7B86-4AAD-8FEA-70713B50D0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9" y="2325"/>
                  <a:ext cx="28" cy="13"/>
                </a:xfrm>
                <a:custGeom>
                  <a:avLst/>
                  <a:gdLst>
                    <a:gd name="T0" fmla="*/ 28 w 33"/>
                    <a:gd name="T1" fmla="*/ 12 h 15"/>
                    <a:gd name="T2" fmla="*/ 6 w 33"/>
                    <a:gd name="T3" fmla="*/ 14 h 15"/>
                    <a:gd name="T4" fmla="*/ 0 w 33"/>
                    <a:gd name="T5" fmla="*/ 9 h 15"/>
                    <a:gd name="T6" fmla="*/ 5 w 33"/>
                    <a:gd name="T7" fmla="*/ 3 h 15"/>
                    <a:gd name="T8" fmla="*/ 26 w 33"/>
                    <a:gd name="T9" fmla="*/ 0 h 15"/>
                    <a:gd name="T10" fmla="*/ 33 w 33"/>
                    <a:gd name="T11" fmla="*/ 5 h 15"/>
                    <a:gd name="T12" fmla="*/ 28 w 33"/>
                    <a:gd name="T13" fmla="*/ 12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15">
                      <a:moveTo>
                        <a:pt x="28" y="12"/>
                      </a:move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3" y="15"/>
                        <a:pt x="0" y="13"/>
                        <a:pt x="0" y="9"/>
                      </a:cubicBezTo>
                      <a:cubicBezTo>
                        <a:pt x="0" y="6"/>
                        <a:pt x="2" y="3"/>
                        <a:pt x="5" y="3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9" y="0"/>
                        <a:pt x="32" y="2"/>
                        <a:pt x="33" y="5"/>
                      </a:cubicBezTo>
                      <a:cubicBezTo>
                        <a:pt x="33" y="8"/>
                        <a:pt x="31" y="11"/>
                        <a:pt x="28" y="12"/>
                      </a:cubicBezTo>
                      <a:close/>
                    </a:path>
                  </a:pathLst>
                </a:custGeom>
                <a:solidFill>
                  <a:srgbClr val="D83B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8" name="Freeform 75">
                  <a:extLst>
                    <a:ext uri="{FF2B5EF4-FFF2-40B4-BE49-F238E27FC236}">
                      <a16:creationId xmlns:a16="http://schemas.microsoft.com/office/drawing/2014/main" id="{5B284952-14A2-43F4-830C-EA8BCADEB0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1" y="2356"/>
                  <a:ext cx="29" cy="16"/>
                </a:xfrm>
                <a:custGeom>
                  <a:avLst/>
                  <a:gdLst>
                    <a:gd name="T0" fmla="*/ 30 w 35"/>
                    <a:gd name="T1" fmla="*/ 13 h 19"/>
                    <a:gd name="T2" fmla="*/ 8 w 35"/>
                    <a:gd name="T3" fmla="*/ 18 h 19"/>
                    <a:gd name="T4" fmla="*/ 0 w 35"/>
                    <a:gd name="T5" fmla="*/ 13 h 19"/>
                    <a:gd name="T6" fmla="*/ 5 w 35"/>
                    <a:gd name="T7" fmla="*/ 6 h 19"/>
                    <a:gd name="T8" fmla="*/ 27 w 35"/>
                    <a:gd name="T9" fmla="*/ 1 h 19"/>
                    <a:gd name="T10" fmla="*/ 34 w 35"/>
                    <a:gd name="T11" fmla="*/ 6 h 19"/>
                    <a:gd name="T12" fmla="*/ 30 w 35"/>
                    <a:gd name="T13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" h="19">
                      <a:moveTo>
                        <a:pt x="30" y="13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4" y="19"/>
                        <a:pt x="1" y="17"/>
                        <a:pt x="0" y="13"/>
                      </a:cubicBezTo>
                      <a:cubicBezTo>
                        <a:pt x="0" y="10"/>
                        <a:pt x="2" y="7"/>
                        <a:pt x="5" y="6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30" y="0"/>
                        <a:pt x="34" y="3"/>
                        <a:pt x="34" y="6"/>
                      </a:cubicBezTo>
                      <a:cubicBezTo>
                        <a:pt x="35" y="9"/>
                        <a:pt x="33" y="12"/>
                        <a:pt x="30" y="13"/>
                      </a:cubicBezTo>
                      <a:close/>
                    </a:path>
                  </a:pathLst>
                </a:custGeom>
                <a:solidFill>
                  <a:srgbClr val="E3C4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9" name="Freeform 76">
                  <a:extLst>
                    <a:ext uri="{FF2B5EF4-FFF2-40B4-BE49-F238E27FC236}">
                      <a16:creationId xmlns:a16="http://schemas.microsoft.com/office/drawing/2014/main" id="{7C94331C-31BE-4BF3-9470-581DF34177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3" y="2383"/>
                  <a:ext cx="27" cy="6"/>
                </a:xfrm>
                <a:custGeom>
                  <a:avLst/>
                  <a:gdLst>
                    <a:gd name="T0" fmla="*/ 16 w 32"/>
                    <a:gd name="T1" fmla="*/ 0 h 8"/>
                    <a:gd name="T2" fmla="*/ 0 w 32"/>
                    <a:gd name="T3" fmla="*/ 3 h 8"/>
                    <a:gd name="T4" fmla="*/ 16 w 32"/>
                    <a:gd name="T5" fmla="*/ 8 h 8"/>
                    <a:gd name="T6" fmla="*/ 32 w 32"/>
                    <a:gd name="T7" fmla="*/ 3 h 8"/>
                    <a:gd name="T8" fmla="*/ 16 w 32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8">
                      <a:moveTo>
                        <a:pt x="16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6"/>
                        <a:pt x="10" y="8"/>
                        <a:pt x="16" y="8"/>
                      </a:cubicBezTo>
                      <a:cubicBezTo>
                        <a:pt x="23" y="8"/>
                        <a:pt x="30" y="7"/>
                        <a:pt x="32" y="3"/>
                      </a:cubicBez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0" name="Freeform 77">
                  <a:extLst>
                    <a:ext uri="{FF2B5EF4-FFF2-40B4-BE49-F238E27FC236}">
                      <a16:creationId xmlns:a16="http://schemas.microsoft.com/office/drawing/2014/main" id="{A32FB652-3C67-49A5-8B98-672D6D9ECA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8" y="2432"/>
                  <a:ext cx="28" cy="37"/>
                </a:xfrm>
                <a:custGeom>
                  <a:avLst/>
                  <a:gdLst>
                    <a:gd name="T0" fmla="*/ 16 w 33"/>
                    <a:gd name="T1" fmla="*/ 40 h 44"/>
                    <a:gd name="T2" fmla="*/ 2 w 33"/>
                    <a:gd name="T3" fmla="*/ 14 h 44"/>
                    <a:gd name="T4" fmla="*/ 7 w 33"/>
                    <a:gd name="T5" fmla="*/ 2 h 44"/>
                    <a:gd name="T6" fmla="*/ 7 w 33"/>
                    <a:gd name="T7" fmla="*/ 2 h 44"/>
                    <a:gd name="T8" fmla="*/ 18 w 33"/>
                    <a:gd name="T9" fmla="*/ 7 h 44"/>
                    <a:gd name="T10" fmla="*/ 32 w 33"/>
                    <a:gd name="T11" fmla="*/ 33 h 44"/>
                    <a:gd name="T12" fmla="*/ 27 w 33"/>
                    <a:gd name="T13" fmla="*/ 41 h 44"/>
                    <a:gd name="T14" fmla="*/ 16 w 33"/>
                    <a:gd name="T15" fmla="*/ 4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" h="44">
                      <a:moveTo>
                        <a:pt x="16" y="40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0" y="10"/>
                        <a:pt x="2" y="5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11" y="0"/>
                        <a:pt x="16" y="2"/>
                        <a:pt x="18" y="7"/>
                      </a:cubicBezTo>
                      <a:cubicBezTo>
                        <a:pt x="32" y="33"/>
                        <a:pt x="32" y="33"/>
                        <a:pt x="32" y="33"/>
                      </a:cubicBezTo>
                      <a:cubicBezTo>
                        <a:pt x="33" y="35"/>
                        <a:pt x="31" y="40"/>
                        <a:pt x="27" y="41"/>
                      </a:cubicBezTo>
                      <a:cubicBezTo>
                        <a:pt x="23" y="44"/>
                        <a:pt x="17" y="43"/>
                        <a:pt x="16" y="40"/>
                      </a:cubicBezTo>
                      <a:close/>
                    </a:path>
                  </a:pathLst>
                </a:custGeom>
                <a:solidFill>
                  <a:srgbClr val="E3C4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1" name="Freeform 78">
                  <a:extLst>
                    <a:ext uri="{FF2B5EF4-FFF2-40B4-BE49-F238E27FC236}">
                      <a16:creationId xmlns:a16="http://schemas.microsoft.com/office/drawing/2014/main" id="{87681478-B229-417F-BCC5-6BD054EBB2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8" y="1783"/>
                  <a:ext cx="76" cy="77"/>
                </a:xfrm>
                <a:custGeom>
                  <a:avLst/>
                  <a:gdLst>
                    <a:gd name="T0" fmla="*/ 74 w 76"/>
                    <a:gd name="T1" fmla="*/ 77 h 77"/>
                    <a:gd name="T2" fmla="*/ 0 w 76"/>
                    <a:gd name="T3" fmla="*/ 2 h 77"/>
                    <a:gd name="T4" fmla="*/ 2 w 76"/>
                    <a:gd name="T5" fmla="*/ 0 h 77"/>
                    <a:gd name="T6" fmla="*/ 76 w 76"/>
                    <a:gd name="T7" fmla="*/ 75 h 77"/>
                    <a:gd name="T8" fmla="*/ 74 w 76"/>
                    <a:gd name="T9" fmla="*/ 77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77">
                      <a:moveTo>
                        <a:pt x="74" y="77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76" y="75"/>
                      </a:lnTo>
                      <a:lnTo>
                        <a:pt x="74" y="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2" name="Freeform 79">
                  <a:extLst>
                    <a:ext uri="{FF2B5EF4-FFF2-40B4-BE49-F238E27FC236}">
                      <a16:creationId xmlns:a16="http://schemas.microsoft.com/office/drawing/2014/main" id="{E96D9E66-F750-4BA0-AC0B-9995106A49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3" y="1876"/>
                  <a:ext cx="96" cy="61"/>
                </a:xfrm>
                <a:custGeom>
                  <a:avLst/>
                  <a:gdLst>
                    <a:gd name="T0" fmla="*/ 68 w 115"/>
                    <a:gd name="T1" fmla="*/ 73 h 73"/>
                    <a:gd name="T2" fmla="*/ 60 w 115"/>
                    <a:gd name="T3" fmla="*/ 72 h 73"/>
                    <a:gd name="T4" fmla="*/ 34 w 115"/>
                    <a:gd name="T5" fmla="*/ 55 h 73"/>
                    <a:gd name="T6" fmla="*/ 0 w 115"/>
                    <a:gd name="T7" fmla="*/ 7 h 73"/>
                    <a:gd name="T8" fmla="*/ 10 w 115"/>
                    <a:gd name="T9" fmla="*/ 0 h 73"/>
                    <a:gd name="T10" fmla="*/ 43 w 115"/>
                    <a:gd name="T11" fmla="*/ 48 h 73"/>
                    <a:gd name="T12" fmla="*/ 62 w 115"/>
                    <a:gd name="T13" fmla="*/ 60 h 73"/>
                    <a:gd name="T14" fmla="*/ 85 w 115"/>
                    <a:gd name="T15" fmla="*/ 56 h 73"/>
                    <a:gd name="T16" fmla="*/ 92 w 115"/>
                    <a:gd name="T17" fmla="*/ 14 h 73"/>
                    <a:gd name="T18" fmla="*/ 102 w 115"/>
                    <a:gd name="T19" fmla="*/ 7 h 73"/>
                    <a:gd name="T20" fmla="*/ 92 w 115"/>
                    <a:gd name="T21" fmla="*/ 66 h 73"/>
                    <a:gd name="T22" fmla="*/ 68 w 115"/>
                    <a:gd name="T2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5" h="73">
                      <a:moveTo>
                        <a:pt x="68" y="73"/>
                      </a:moveTo>
                      <a:cubicBezTo>
                        <a:pt x="65" y="73"/>
                        <a:pt x="63" y="73"/>
                        <a:pt x="60" y="72"/>
                      </a:cubicBezTo>
                      <a:cubicBezTo>
                        <a:pt x="49" y="70"/>
                        <a:pt x="40" y="64"/>
                        <a:pt x="34" y="5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3" y="48"/>
                        <a:pt x="43" y="48"/>
                        <a:pt x="43" y="48"/>
                      </a:cubicBezTo>
                      <a:cubicBezTo>
                        <a:pt x="48" y="55"/>
                        <a:pt x="55" y="59"/>
                        <a:pt x="62" y="60"/>
                      </a:cubicBezTo>
                      <a:cubicBezTo>
                        <a:pt x="70" y="62"/>
                        <a:pt x="78" y="60"/>
                        <a:pt x="85" y="56"/>
                      </a:cubicBezTo>
                      <a:cubicBezTo>
                        <a:pt x="98" y="46"/>
                        <a:pt x="102" y="28"/>
                        <a:pt x="92" y="14"/>
                      </a:cubicBezTo>
                      <a:cubicBezTo>
                        <a:pt x="102" y="7"/>
                        <a:pt x="102" y="7"/>
                        <a:pt x="102" y="7"/>
                      </a:cubicBezTo>
                      <a:cubicBezTo>
                        <a:pt x="115" y="26"/>
                        <a:pt x="110" y="52"/>
                        <a:pt x="92" y="66"/>
                      </a:cubicBezTo>
                      <a:cubicBezTo>
                        <a:pt x="84" y="70"/>
                        <a:pt x="76" y="73"/>
                        <a:pt x="68" y="7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3" name="Freeform 80">
                  <a:extLst>
                    <a:ext uri="{FF2B5EF4-FFF2-40B4-BE49-F238E27FC236}">
                      <a16:creationId xmlns:a16="http://schemas.microsoft.com/office/drawing/2014/main" id="{6A9798C5-5320-4C24-A5FB-ECD36D3814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50" y="1850"/>
                  <a:ext cx="39" cy="36"/>
                </a:xfrm>
                <a:custGeom>
                  <a:avLst/>
                  <a:gdLst>
                    <a:gd name="T0" fmla="*/ 24 w 47"/>
                    <a:gd name="T1" fmla="*/ 44 h 44"/>
                    <a:gd name="T2" fmla="*/ 20 w 47"/>
                    <a:gd name="T3" fmla="*/ 43 h 44"/>
                    <a:gd name="T4" fmla="*/ 7 w 47"/>
                    <a:gd name="T5" fmla="*/ 35 h 44"/>
                    <a:gd name="T6" fmla="*/ 12 w 47"/>
                    <a:gd name="T7" fmla="*/ 6 h 44"/>
                    <a:gd name="T8" fmla="*/ 41 w 47"/>
                    <a:gd name="T9" fmla="*/ 11 h 44"/>
                    <a:gd name="T10" fmla="*/ 41 w 47"/>
                    <a:gd name="T11" fmla="*/ 11 h 44"/>
                    <a:gd name="T12" fmla="*/ 36 w 47"/>
                    <a:gd name="T13" fmla="*/ 40 h 44"/>
                    <a:gd name="T14" fmla="*/ 24 w 47"/>
                    <a:gd name="T15" fmla="*/ 44 h 44"/>
                    <a:gd name="T16" fmla="*/ 24 w 47"/>
                    <a:gd name="T17" fmla="*/ 14 h 44"/>
                    <a:gd name="T18" fmla="*/ 19 w 47"/>
                    <a:gd name="T19" fmla="*/ 16 h 44"/>
                    <a:gd name="T20" fmla="*/ 17 w 47"/>
                    <a:gd name="T21" fmla="*/ 28 h 44"/>
                    <a:gd name="T22" fmla="*/ 22 w 47"/>
                    <a:gd name="T23" fmla="*/ 32 h 44"/>
                    <a:gd name="T24" fmla="*/ 29 w 47"/>
                    <a:gd name="T25" fmla="*/ 30 h 44"/>
                    <a:gd name="T26" fmla="*/ 31 w 47"/>
                    <a:gd name="T27" fmla="*/ 18 h 44"/>
                    <a:gd name="T28" fmla="*/ 24 w 47"/>
                    <a:gd name="T29" fmla="*/ 1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7" h="44">
                      <a:moveTo>
                        <a:pt x="24" y="44"/>
                      </a:moveTo>
                      <a:cubicBezTo>
                        <a:pt x="23" y="44"/>
                        <a:pt x="21" y="44"/>
                        <a:pt x="20" y="43"/>
                      </a:cubicBezTo>
                      <a:cubicBezTo>
                        <a:pt x="15" y="42"/>
                        <a:pt x="10" y="39"/>
                        <a:pt x="7" y="35"/>
                      </a:cubicBezTo>
                      <a:cubicBezTo>
                        <a:pt x="0" y="25"/>
                        <a:pt x="3" y="13"/>
                        <a:pt x="12" y="6"/>
                      </a:cubicBezTo>
                      <a:cubicBezTo>
                        <a:pt x="21" y="0"/>
                        <a:pt x="34" y="2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7" y="21"/>
                        <a:pt x="45" y="34"/>
                        <a:pt x="36" y="40"/>
                      </a:cubicBezTo>
                      <a:cubicBezTo>
                        <a:pt x="32" y="43"/>
                        <a:pt x="28" y="44"/>
                        <a:pt x="24" y="44"/>
                      </a:cubicBezTo>
                      <a:close/>
                      <a:moveTo>
                        <a:pt x="24" y="14"/>
                      </a:moveTo>
                      <a:cubicBezTo>
                        <a:pt x="22" y="14"/>
                        <a:pt x="20" y="15"/>
                        <a:pt x="19" y="16"/>
                      </a:cubicBezTo>
                      <a:cubicBezTo>
                        <a:pt x="15" y="19"/>
                        <a:pt x="14" y="24"/>
                        <a:pt x="17" y="28"/>
                      </a:cubicBezTo>
                      <a:cubicBezTo>
                        <a:pt x="18" y="30"/>
                        <a:pt x="20" y="31"/>
                        <a:pt x="22" y="32"/>
                      </a:cubicBezTo>
                      <a:cubicBezTo>
                        <a:pt x="25" y="32"/>
                        <a:pt x="27" y="32"/>
                        <a:pt x="29" y="30"/>
                      </a:cubicBezTo>
                      <a:cubicBezTo>
                        <a:pt x="33" y="28"/>
                        <a:pt x="34" y="22"/>
                        <a:pt x="31" y="18"/>
                      </a:cubicBezTo>
                      <a:cubicBezTo>
                        <a:pt x="29" y="16"/>
                        <a:pt x="27" y="14"/>
                        <a:pt x="24" y="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4" name="Freeform 81">
                  <a:extLst>
                    <a:ext uri="{FF2B5EF4-FFF2-40B4-BE49-F238E27FC236}">
                      <a16:creationId xmlns:a16="http://schemas.microsoft.com/office/drawing/2014/main" id="{0C246752-17D6-481A-A654-12F0282F8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9" y="2459"/>
                  <a:ext cx="102" cy="48"/>
                </a:xfrm>
                <a:custGeom>
                  <a:avLst/>
                  <a:gdLst>
                    <a:gd name="T0" fmla="*/ 3 w 122"/>
                    <a:gd name="T1" fmla="*/ 41 h 58"/>
                    <a:gd name="T2" fmla="*/ 0 w 122"/>
                    <a:gd name="T3" fmla="*/ 29 h 58"/>
                    <a:gd name="T4" fmla="*/ 29 w 122"/>
                    <a:gd name="T5" fmla="*/ 0 h 58"/>
                    <a:gd name="T6" fmla="*/ 93 w 122"/>
                    <a:gd name="T7" fmla="*/ 0 h 58"/>
                    <a:gd name="T8" fmla="*/ 121 w 122"/>
                    <a:gd name="T9" fmla="*/ 29 h 58"/>
                    <a:gd name="T10" fmla="*/ 92 w 122"/>
                    <a:gd name="T11" fmla="*/ 58 h 58"/>
                    <a:gd name="T12" fmla="*/ 29 w 122"/>
                    <a:gd name="T13" fmla="*/ 58 h 58"/>
                    <a:gd name="T14" fmla="*/ 3 w 122"/>
                    <a:gd name="T15" fmla="*/ 41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58">
                      <a:moveTo>
                        <a:pt x="3" y="41"/>
                      </a:moveTo>
                      <a:cubicBezTo>
                        <a:pt x="1" y="37"/>
                        <a:pt x="0" y="33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109" y="0"/>
                        <a:pt x="122" y="13"/>
                        <a:pt x="121" y="29"/>
                      </a:cubicBezTo>
                      <a:cubicBezTo>
                        <a:pt x="121" y="46"/>
                        <a:pt x="108" y="58"/>
                        <a:pt x="92" y="58"/>
                      </a:cubicBezTo>
                      <a:cubicBezTo>
                        <a:pt x="29" y="58"/>
                        <a:pt x="29" y="58"/>
                        <a:pt x="29" y="58"/>
                      </a:cubicBezTo>
                      <a:cubicBezTo>
                        <a:pt x="17" y="58"/>
                        <a:pt x="7" y="51"/>
                        <a:pt x="3" y="41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5" name="Freeform 82">
                  <a:extLst>
                    <a:ext uri="{FF2B5EF4-FFF2-40B4-BE49-F238E27FC236}">
                      <a16:creationId xmlns:a16="http://schemas.microsoft.com/office/drawing/2014/main" id="{F69A48C0-F495-4F79-81FA-31FB636DB6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9" y="2459"/>
                  <a:ext cx="102" cy="29"/>
                </a:xfrm>
                <a:custGeom>
                  <a:avLst/>
                  <a:gdLst>
                    <a:gd name="T0" fmla="*/ 93 w 122"/>
                    <a:gd name="T1" fmla="*/ 0 h 35"/>
                    <a:gd name="T2" fmla="*/ 29 w 122"/>
                    <a:gd name="T3" fmla="*/ 0 h 35"/>
                    <a:gd name="T4" fmla="*/ 0 w 122"/>
                    <a:gd name="T5" fmla="*/ 29 h 35"/>
                    <a:gd name="T6" fmla="*/ 1 w 122"/>
                    <a:gd name="T7" fmla="*/ 35 h 35"/>
                    <a:gd name="T8" fmla="*/ 30 w 122"/>
                    <a:gd name="T9" fmla="*/ 9 h 35"/>
                    <a:gd name="T10" fmla="*/ 93 w 122"/>
                    <a:gd name="T11" fmla="*/ 9 h 35"/>
                    <a:gd name="T12" fmla="*/ 121 w 122"/>
                    <a:gd name="T13" fmla="*/ 33 h 35"/>
                    <a:gd name="T14" fmla="*/ 121 w 122"/>
                    <a:gd name="T15" fmla="*/ 29 h 35"/>
                    <a:gd name="T16" fmla="*/ 93 w 122"/>
                    <a:gd name="T17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2" h="35">
                      <a:moveTo>
                        <a:pt x="93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31"/>
                        <a:pt x="0" y="33"/>
                        <a:pt x="1" y="35"/>
                      </a:cubicBezTo>
                      <a:cubicBezTo>
                        <a:pt x="3" y="20"/>
                        <a:pt x="15" y="9"/>
                        <a:pt x="30" y="9"/>
                      </a:cubicBezTo>
                      <a:cubicBezTo>
                        <a:pt x="93" y="9"/>
                        <a:pt x="93" y="9"/>
                        <a:pt x="93" y="9"/>
                      </a:cubicBezTo>
                      <a:cubicBezTo>
                        <a:pt x="107" y="9"/>
                        <a:pt x="119" y="20"/>
                        <a:pt x="121" y="33"/>
                      </a:cubicBezTo>
                      <a:cubicBezTo>
                        <a:pt x="121" y="32"/>
                        <a:pt x="121" y="31"/>
                        <a:pt x="121" y="29"/>
                      </a:cubicBezTo>
                      <a:cubicBezTo>
                        <a:pt x="122" y="13"/>
                        <a:pt x="109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FA9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6" name="Freeform 83">
                  <a:extLst>
                    <a:ext uri="{FF2B5EF4-FFF2-40B4-BE49-F238E27FC236}">
                      <a16:creationId xmlns:a16="http://schemas.microsoft.com/office/drawing/2014/main" id="{3BA70C3C-3CC7-4C00-B59C-1D16A5112C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9" y="2470"/>
                  <a:ext cx="101" cy="37"/>
                </a:xfrm>
                <a:custGeom>
                  <a:avLst/>
                  <a:gdLst>
                    <a:gd name="T0" fmla="*/ 96 w 121"/>
                    <a:gd name="T1" fmla="*/ 34 h 44"/>
                    <a:gd name="T2" fmla="*/ 33 w 121"/>
                    <a:gd name="T3" fmla="*/ 34 h 44"/>
                    <a:gd name="T4" fmla="*/ 6 w 121"/>
                    <a:gd name="T5" fmla="*/ 17 h 44"/>
                    <a:gd name="T6" fmla="*/ 4 w 121"/>
                    <a:gd name="T7" fmla="*/ 5 h 44"/>
                    <a:gd name="T8" fmla="*/ 4 w 121"/>
                    <a:gd name="T9" fmla="*/ 0 h 44"/>
                    <a:gd name="T10" fmla="*/ 0 w 121"/>
                    <a:gd name="T11" fmla="*/ 15 h 44"/>
                    <a:gd name="T12" fmla="*/ 3 w 121"/>
                    <a:gd name="T13" fmla="*/ 27 h 44"/>
                    <a:gd name="T14" fmla="*/ 29 w 121"/>
                    <a:gd name="T15" fmla="*/ 44 h 44"/>
                    <a:gd name="T16" fmla="*/ 92 w 121"/>
                    <a:gd name="T17" fmla="*/ 44 h 44"/>
                    <a:gd name="T18" fmla="*/ 121 w 121"/>
                    <a:gd name="T19" fmla="*/ 20 h 44"/>
                    <a:gd name="T20" fmla="*/ 96 w 121"/>
                    <a:gd name="T21" fmla="*/ 3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1" h="44">
                      <a:moveTo>
                        <a:pt x="96" y="34"/>
                      </a:move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21" y="34"/>
                        <a:pt x="11" y="27"/>
                        <a:pt x="6" y="17"/>
                      </a:cubicBezTo>
                      <a:cubicBezTo>
                        <a:pt x="5" y="13"/>
                        <a:pt x="4" y="9"/>
                        <a:pt x="4" y="5"/>
                      </a:cubicBezTo>
                      <a:cubicBezTo>
                        <a:pt x="4" y="3"/>
                        <a:pt x="4" y="1"/>
                        <a:pt x="4" y="0"/>
                      </a:cubicBezTo>
                      <a:cubicBezTo>
                        <a:pt x="2" y="4"/>
                        <a:pt x="0" y="9"/>
                        <a:pt x="0" y="15"/>
                      </a:cubicBezTo>
                      <a:cubicBezTo>
                        <a:pt x="0" y="19"/>
                        <a:pt x="1" y="23"/>
                        <a:pt x="3" y="27"/>
                      </a:cubicBezTo>
                      <a:cubicBezTo>
                        <a:pt x="7" y="37"/>
                        <a:pt x="17" y="44"/>
                        <a:pt x="29" y="44"/>
                      </a:cubicBezTo>
                      <a:cubicBezTo>
                        <a:pt x="92" y="44"/>
                        <a:pt x="92" y="44"/>
                        <a:pt x="92" y="44"/>
                      </a:cubicBezTo>
                      <a:cubicBezTo>
                        <a:pt x="107" y="44"/>
                        <a:pt x="119" y="34"/>
                        <a:pt x="121" y="20"/>
                      </a:cubicBezTo>
                      <a:cubicBezTo>
                        <a:pt x="116" y="28"/>
                        <a:pt x="107" y="34"/>
                        <a:pt x="96" y="34"/>
                      </a:cubicBezTo>
                      <a:close/>
                    </a:path>
                  </a:pathLst>
                </a:custGeom>
                <a:solidFill>
                  <a:srgbClr val="F084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7" name="Freeform 84">
                  <a:extLst>
                    <a:ext uri="{FF2B5EF4-FFF2-40B4-BE49-F238E27FC236}">
                      <a16:creationId xmlns:a16="http://schemas.microsoft.com/office/drawing/2014/main" id="{B4EC68F6-1800-49FA-BF6E-1A5ADA8DCE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9" y="1739"/>
                  <a:ext cx="681" cy="830"/>
                </a:xfrm>
                <a:custGeom>
                  <a:avLst/>
                  <a:gdLst>
                    <a:gd name="T0" fmla="*/ 16 w 812"/>
                    <a:gd name="T1" fmla="*/ 994 h 994"/>
                    <a:gd name="T2" fmla="*/ 0 w 812"/>
                    <a:gd name="T3" fmla="*/ 993 h 994"/>
                    <a:gd name="T4" fmla="*/ 77 w 812"/>
                    <a:gd name="T5" fmla="*/ 626 h 994"/>
                    <a:gd name="T6" fmla="*/ 411 w 812"/>
                    <a:gd name="T7" fmla="*/ 91 h 994"/>
                    <a:gd name="T8" fmla="*/ 812 w 812"/>
                    <a:gd name="T9" fmla="*/ 47 h 994"/>
                    <a:gd name="T10" fmla="*/ 807 w 812"/>
                    <a:gd name="T11" fmla="*/ 63 h 994"/>
                    <a:gd name="T12" fmla="*/ 419 w 812"/>
                    <a:gd name="T13" fmla="*/ 104 h 994"/>
                    <a:gd name="T14" fmla="*/ 93 w 812"/>
                    <a:gd name="T15" fmla="*/ 631 h 994"/>
                    <a:gd name="T16" fmla="*/ 16 w 812"/>
                    <a:gd name="T17" fmla="*/ 994 h 9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12" h="994">
                      <a:moveTo>
                        <a:pt x="16" y="994"/>
                      </a:moveTo>
                      <a:cubicBezTo>
                        <a:pt x="0" y="993"/>
                        <a:pt x="0" y="993"/>
                        <a:pt x="0" y="993"/>
                      </a:cubicBezTo>
                      <a:cubicBezTo>
                        <a:pt x="0" y="991"/>
                        <a:pt x="18" y="821"/>
                        <a:pt x="77" y="626"/>
                      </a:cubicBezTo>
                      <a:cubicBezTo>
                        <a:pt x="132" y="446"/>
                        <a:pt x="234" y="207"/>
                        <a:pt x="411" y="91"/>
                      </a:cubicBezTo>
                      <a:cubicBezTo>
                        <a:pt x="527" y="15"/>
                        <a:pt x="662" y="0"/>
                        <a:pt x="812" y="47"/>
                      </a:cubicBezTo>
                      <a:cubicBezTo>
                        <a:pt x="807" y="63"/>
                        <a:pt x="807" y="63"/>
                        <a:pt x="807" y="63"/>
                      </a:cubicBezTo>
                      <a:cubicBezTo>
                        <a:pt x="662" y="17"/>
                        <a:pt x="532" y="31"/>
                        <a:pt x="419" y="104"/>
                      </a:cubicBezTo>
                      <a:cubicBezTo>
                        <a:pt x="247" y="218"/>
                        <a:pt x="147" y="453"/>
                        <a:pt x="93" y="631"/>
                      </a:cubicBezTo>
                      <a:cubicBezTo>
                        <a:pt x="34" y="824"/>
                        <a:pt x="16" y="993"/>
                        <a:pt x="16" y="994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8" name="Freeform 85">
                  <a:extLst>
                    <a:ext uri="{FF2B5EF4-FFF2-40B4-BE49-F238E27FC236}">
                      <a16:creationId xmlns:a16="http://schemas.microsoft.com/office/drawing/2014/main" id="{C3E5C02C-CAAB-41B7-9EC7-6CEE32D509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5" y="2451"/>
                  <a:ext cx="52" cy="61"/>
                </a:xfrm>
                <a:custGeom>
                  <a:avLst/>
                  <a:gdLst>
                    <a:gd name="T0" fmla="*/ 56 w 63"/>
                    <a:gd name="T1" fmla="*/ 12 h 73"/>
                    <a:gd name="T2" fmla="*/ 56 w 63"/>
                    <a:gd name="T3" fmla="*/ 12 h 73"/>
                    <a:gd name="T4" fmla="*/ 49 w 63"/>
                    <a:gd name="T5" fmla="*/ 6 h 73"/>
                    <a:gd name="T6" fmla="*/ 21 w 63"/>
                    <a:gd name="T7" fmla="*/ 1 h 73"/>
                    <a:gd name="T8" fmla="*/ 11 w 63"/>
                    <a:gd name="T9" fmla="*/ 8 h 73"/>
                    <a:gd name="T10" fmla="*/ 13 w 63"/>
                    <a:gd name="T11" fmla="*/ 15 h 73"/>
                    <a:gd name="T12" fmla="*/ 3 w 63"/>
                    <a:gd name="T13" fmla="*/ 22 h 73"/>
                    <a:gd name="T14" fmla="*/ 8 w 63"/>
                    <a:gd name="T15" fmla="*/ 32 h 73"/>
                    <a:gd name="T16" fmla="*/ 1 w 63"/>
                    <a:gd name="T17" fmla="*/ 39 h 73"/>
                    <a:gd name="T18" fmla="*/ 8 w 63"/>
                    <a:gd name="T19" fmla="*/ 49 h 73"/>
                    <a:gd name="T20" fmla="*/ 12 w 63"/>
                    <a:gd name="T21" fmla="*/ 50 h 73"/>
                    <a:gd name="T22" fmla="*/ 4 w 63"/>
                    <a:gd name="T23" fmla="*/ 57 h 73"/>
                    <a:gd name="T24" fmla="*/ 11 w 63"/>
                    <a:gd name="T25" fmla="*/ 67 h 73"/>
                    <a:gd name="T26" fmla="*/ 39 w 63"/>
                    <a:gd name="T27" fmla="*/ 72 h 73"/>
                    <a:gd name="T28" fmla="*/ 48 w 63"/>
                    <a:gd name="T29" fmla="*/ 67 h 73"/>
                    <a:gd name="T30" fmla="*/ 56 w 63"/>
                    <a:gd name="T31" fmla="*/ 12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3" h="73">
                      <a:moveTo>
                        <a:pt x="56" y="12"/>
                      </a:moveTo>
                      <a:cubicBezTo>
                        <a:pt x="56" y="12"/>
                        <a:pt x="56" y="12"/>
                        <a:pt x="56" y="12"/>
                      </a:cubicBezTo>
                      <a:cubicBezTo>
                        <a:pt x="55" y="9"/>
                        <a:pt x="52" y="7"/>
                        <a:pt x="49" y="6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16" y="0"/>
                        <a:pt x="12" y="3"/>
                        <a:pt x="11" y="8"/>
                      </a:cubicBezTo>
                      <a:cubicBezTo>
                        <a:pt x="10" y="10"/>
                        <a:pt x="11" y="13"/>
                        <a:pt x="13" y="15"/>
                      </a:cubicBezTo>
                      <a:cubicBezTo>
                        <a:pt x="8" y="14"/>
                        <a:pt x="4" y="17"/>
                        <a:pt x="3" y="22"/>
                      </a:cubicBezTo>
                      <a:cubicBezTo>
                        <a:pt x="2" y="26"/>
                        <a:pt x="4" y="30"/>
                        <a:pt x="8" y="32"/>
                      </a:cubicBezTo>
                      <a:cubicBezTo>
                        <a:pt x="4" y="32"/>
                        <a:pt x="1" y="35"/>
                        <a:pt x="1" y="39"/>
                      </a:cubicBezTo>
                      <a:cubicBezTo>
                        <a:pt x="0" y="44"/>
                        <a:pt x="3" y="48"/>
                        <a:pt x="8" y="49"/>
                      </a:cubicBezTo>
                      <a:cubicBezTo>
                        <a:pt x="12" y="50"/>
                        <a:pt x="12" y="50"/>
                        <a:pt x="12" y="50"/>
                      </a:cubicBezTo>
                      <a:cubicBezTo>
                        <a:pt x="8" y="50"/>
                        <a:pt x="5" y="53"/>
                        <a:pt x="4" y="57"/>
                      </a:cubicBezTo>
                      <a:cubicBezTo>
                        <a:pt x="3" y="62"/>
                        <a:pt x="6" y="66"/>
                        <a:pt x="11" y="67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41" y="73"/>
                        <a:pt x="48" y="69"/>
                        <a:pt x="48" y="67"/>
                      </a:cubicBezTo>
                      <a:cubicBezTo>
                        <a:pt x="63" y="52"/>
                        <a:pt x="56" y="12"/>
                        <a:pt x="56" y="12"/>
                      </a:cubicBezTo>
                      <a:close/>
                    </a:path>
                  </a:pathLst>
                </a:custGeom>
                <a:solidFill>
                  <a:srgbClr val="F6CA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9" name="Freeform 86">
                  <a:extLst>
                    <a:ext uri="{FF2B5EF4-FFF2-40B4-BE49-F238E27FC236}">
                      <a16:creationId xmlns:a16="http://schemas.microsoft.com/office/drawing/2014/main" id="{3097E8BF-1264-4430-8C77-EB11F9DB87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2" y="2455"/>
                  <a:ext cx="25" cy="57"/>
                </a:xfrm>
                <a:custGeom>
                  <a:avLst/>
                  <a:gdLst>
                    <a:gd name="T0" fmla="*/ 23 w 30"/>
                    <a:gd name="T1" fmla="*/ 7 h 68"/>
                    <a:gd name="T2" fmla="*/ 16 w 30"/>
                    <a:gd name="T3" fmla="*/ 1 h 68"/>
                    <a:gd name="T4" fmla="*/ 11 w 30"/>
                    <a:gd name="T5" fmla="*/ 0 h 68"/>
                    <a:gd name="T6" fmla="*/ 15 w 30"/>
                    <a:gd name="T7" fmla="*/ 5 h 68"/>
                    <a:gd name="T8" fmla="*/ 15 w 30"/>
                    <a:gd name="T9" fmla="*/ 5 h 68"/>
                    <a:gd name="T10" fmla="*/ 8 w 30"/>
                    <a:gd name="T11" fmla="*/ 61 h 68"/>
                    <a:gd name="T12" fmla="*/ 0 w 30"/>
                    <a:gd name="T13" fmla="*/ 66 h 68"/>
                    <a:gd name="T14" fmla="*/ 6 w 30"/>
                    <a:gd name="T15" fmla="*/ 67 h 68"/>
                    <a:gd name="T16" fmla="*/ 15 w 30"/>
                    <a:gd name="T17" fmla="*/ 62 h 68"/>
                    <a:gd name="T18" fmla="*/ 23 w 30"/>
                    <a:gd name="T19" fmla="*/ 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" h="68">
                      <a:moveTo>
                        <a:pt x="23" y="7"/>
                      </a:moveTo>
                      <a:cubicBezTo>
                        <a:pt x="22" y="4"/>
                        <a:pt x="19" y="2"/>
                        <a:pt x="16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3" y="1"/>
                        <a:pt x="15" y="3"/>
                        <a:pt x="15" y="5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5"/>
                        <a:pt x="23" y="45"/>
                        <a:pt x="8" y="61"/>
                      </a:cubicBezTo>
                      <a:cubicBezTo>
                        <a:pt x="7" y="63"/>
                        <a:pt x="3" y="65"/>
                        <a:pt x="0" y="66"/>
                      </a:cubicBezTo>
                      <a:cubicBezTo>
                        <a:pt x="6" y="67"/>
                        <a:pt x="6" y="67"/>
                        <a:pt x="6" y="67"/>
                      </a:cubicBezTo>
                      <a:cubicBezTo>
                        <a:pt x="8" y="68"/>
                        <a:pt x="15" y="64"/>
                        <a:pt x="15" y="62"/>
                      </a:cubicBezTo>
                      <a:cubicBezTo>
                        <a:pt x="30" y="47"/>
                        <a:pt x="23" y="7"/>
                        <a:pt x="23" y="7"/>
                      </a:cubicBezTo>
                      <a:close/>
                    </a:path>
                  </a:pathLst>
                </a:custGeom>
                <a:solidFill>
                  <a:srgbClr val="DEB6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0" name="Freeform 87">
                  <a:extLst>
                    <a:ext uri="{FF2B5EF4-FFF2-40B4-BE49-F238E27FC236}">
                      <a16:creationId xmlns:a16="http://schemas.microsoft.com/office/drawing/2014/main" id="{69B19682-C9D6-4E3E-AA0C-38581C686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4" y="2567"/>
                  <a:ext cx="53" cy="214"/>
                </a:xfrm>
                <a:custGeom>
                  <a:avLst/>
                  <a:gdLst>
                    <a:gd name="T0" fmla="*/ 63 w 63"/>
                    <a:gd name="T1" fmla="*/ 11 h 256"/>
                    <a:gd name="T2" fmla="*/ 56 w 63"/>
                    <a:gd name="T3" fmla="*/ 2 h 256"/>
                    <a:gd name="T4" fmla="*/ 35 w 63"/>
                    <a:gd name="T5" fmla="*/ 0 h 256"/>
                    <a:gd name="T6" fmla="*/ 27 w 63"/>
                    <a:gd name="T7" fmla="*/ 7 h 256"/>
                    <a:gd name="T8" fmla="*/ 1 w 63"/>
                    <a:gd name="T9" fmla="*/ 245 h 256"/>
                    <a:gd name="T10" fmla="*/ 7 w 63"/>
                    <a:gd name="T11" fmla="*/ 253 h 256"/>
                    <a:gd name="T12" fmla="*/ 28 w 63"/>
                    <a:gd name="T13" fmla="*/ 256 h 256"/>
                    <a:gd name="T14" fmla="*/ 37 w 63"/>
                    <a:gd name="T15" fmla="*/ 249 h 256"/>
                    <a:gd name="T16" fmla="*/ 63 w 63"/>
                    <a:gd name="T17" fmla="*/ 11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3" h="256">
                      <a:moveTo>
                        <a:pt x="63" y="11"/>
                      </a:moveTo>
                      <a:cubicBezTo>
                        <a:pt x="63" y="7"/>
                        <a:pt x="60" y="3"/>
                        <a:pt x="56" y="2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1" y="0"/>
                        <a:pt x="27" y="3"/>
                        <a:pt x="27" y="7"/>
                      </a:cubicBezTo>
                      <a:cubicBezTo>
                        <a:pt x="1" y="245"/>
                        <a:pt x="1" y="245"/>
                        <a:pt x="1" y="245"/>
                      </a:cubicBezTo>
                      <a:cubicBezTo>
                        <a:pt x="0" y="249"/>
                        <a:pt x="3" y="253"/>
                        <a:pt x="7" y="253"/>
                      </a:cubicBezTo>
                      <a:cubicBezTo>
                        <a:pt x="28" y="256"/>
                        <a:pt x="28" y="256"/>
                        <a:pt x="28" y="256"/>
                      </a:cubicBezTo>
                      <a:cubicBezTo>
                        <a:pt x="33" y="256"/>
                        <a:pt x="36" y="253"/>
                        <a:pt x="37" y="249"/>
                      </a:cubicBezTo>
                      <a:lnTo>
                        <a:pt x="63" y="11"/>
                      </a:ln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1" name="Freeform 88">
                  <a:extLst>
                    <a:ext uri="{FF2B5EF4-FFF2-40B4-BE49-F238E27FC236}">
                      <a16:creationId xmlns:a16="http://schemas.microsoft.com/office/drawing/2014/main" id="{BF59DC5C-97BA-45B3-B03F-4B758DF21A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5" y="2569"/>
                  <a:ext cx="32" cy="212"/>
                </a:xfrm>
                <a:custGeom>
                  <a:avLst/>
                  <a:gdLst>
                    <a:gd name="T0" fmla="*/ 31 w 38"/>
                    <a:gd name="T1" fmla="*/ 0 h 254"/>
                    <a:gd name="T2" fmla="*/ 24 w 38"/>
                    <a:gd name="T3" fmla="*/ 0 h 254"/>
                    <a:gd name="T4" fmla="*/ 27 w 38"/>
                    <a:gd name="T5" fmla="*/ 7 h 254"/>
                    <a:gd name="T6" fmla="*/ 0 w 38"/>
                    <a:gd name="T7" fmla="*/ 252 h 254"/>
                    <a:gd name="T8" fmla="*/ 0 w 38"/>
                    <a:gd name="T9" fmla="*/ 253 h 254"/>
                    <a:gd name="T10" fmla="*/ 3 w 38"/>
                    <a:gd name="T11" fmla="*/ 254 h 254"/>
                    <a:gd name="T12" fmla="*/ 12 w 38"/>
                    <a:gd name="T13" fmla="*/ 247 h 254"/>
                    <a:gd name="T14" fmla="*/ 38 w 38"/>
                    <a:gd name="T15" fmla="*/ 9 h 254"/>
                    <a:gd name="T16" fmla="*/ 31 w 38"/>
                    <a:gd name="T17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" h="254">
                      <a:moveTo>
                        <a:pt x="31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6" y="1"/>
                        <a:pt x="28" y="4"/>
                        <a:pt x="27" y="7"/>
                      </a:cubicBezTo>
                      <a:cubicBezTo>
                        <a:pt x="0" y="252"/>
                        <a:pt x="0" y="252"/>
                        <a:pt x="0" y="252"/>
                      </a:cubicBezTo>
                      <a:cubicBezTo>
                        <a:pt x="0" y="252"/>
                        <a:pt x="0" y="253"/>
                        <a:pt x="0" y="253"/>
                      </a:cubicBezTo>
                      <a:cubicBezTo>
                        <a:pt x="3" y="254"/>
                        <a:pt x="3" y="254"/>
                        <a:pt x="3" y="254"/>
                      </a:cubicBezTo>
                      <a:cubicBezTo>
                        <a:pt x="8" y="254"/>
                        <a:pt x="11" y="251"/>
                        <a:pt x="12" y="247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5"/>
                        <a:pt x="35" y="1"/>
                        <a:pt x="31" y="0"/>
                      </a:cubicBezTo>
                      <a:close/>
                    </a:path>
                  </a:pathLst>
                </a:custGeom>
                <a:solidFill>
                  <a:srgbClr val="409A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2" name="Freeform 89">
                  <a:extLst>
                    <a:ext uri="{FF2B5EF4-FFF2-40B4-BE49-F238E27FC236}">
                      <a16:creationId xmlns:a16="http://schemas.microsoft.com/office/drawing/2014/main" id="{D3752E2B-D404-44AF-967D-BDE1A444F0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4" y="2567"/>
                  <a:ext cx="36" cy="212"/>
                </a:xfrm>
                <a:custGeom>
                  <a:avLst/>
                  <a:gdLst>
                    <a:gd name="T0" fmla="*/ 35 w 42"/>
                    <a:gd name="T1" fmla="*/ 0 h 254"/>
                    <a:gd name="T2" fmla="*/ 42 w 42"/>
                    <a:gd name="T3" fmla="*/ 1 h 254"/>
                    <a:gd name="T4" fmla="*/ 37 w 42"/>
                    <a:gd name="T5" fmla="*/ 7 h 254"/>
                    <a:gd name="T6" fmla="*/ 11 w 42"/>
                    <a:gd name="T7" fmla="*/ 252 h 254"/>
                    <a:gd name="T8" fmla="*/ 11 w 42"/>
                    <a:gd name="T9" fmla="*/ 254 h 254"/>
                    <a:gd name="T10" fmla="*/ 7 w 42"/>
                    <a:gd name="T11" fmla="*/ 253 h 254"/>
                    <a:gd name="T12" fmla="*/ 1 w 42"/>
                    <a:gd name="T13" fmla="*/ 245 h 254"/>
                    <a:gd name="T14" fmla="*/ 27 w 42"/>
                    <a:gd name="T15" fmla="*/ 7 h 254"/>
                    <a:gd name="T16" fmla="*/ 35 w 42"/>
                    <a:gd name="T17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" h="254">
                      <a:moveTo>
                        <a:pt x="35" y="0"/>
                      </a:moveTo>
                      <a:cubicBezTo>
                        <a:pt x="42" y="1"/>
                        <a:pt x="42" y="1"/>
                        <a:pt x="42" y="1"/>
                      </a:cubicBezTo>
                      <a:cubicBezTo>
                        <a:pt x="39" y="2"/>
                        <a:pt x="38" y="4"/>
                        <a:pt x="37" y="7"/>
                      </a:cubicBezTo>
                      <a:cubicBezTo>
                        <a:pt x="11" y="252"/>
                        <a:pt x="11" y="252"/>
                        <a:pt x="11" y="252"/>
                      </a:cubicBezTo>
                      <a:cubicBezTo>
                        <a:pt x="11" y="253"/>
                        <a:pt x="11" y="253"/>
                        <a:pt x="11" y="254"/>
                      </a:cubicBezTo>
                      <a:cubicBezTo>
                        <a:pt x="7" y="253"/>
                        <a:pt x="7" y="253"/>
                        <a:pt x="7" y="253"/>
                      </a:cubicBezTo>
                      <a:cubicBezTo>
                        <a:pt x="3" y="253"/>
                        <a:pt x="0" y="249"/>
                        <a:pt x="1" y="24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3"/>
                        <a:pt x="31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006F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3" name="Freeform 90">
                  <a:extLst>
                    <a:ext uri="{FF2B5EF4-FFF2-40B4-BE49-F238E27FC236}">
                      <a16:creationId xmlns:a16="http://schemas.microsoft.com/office/drawing/2014/main" id="{12C3CA04-CE33-43CE-811E-0A843D6997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2" y="2576"/>
                  <a:ext cx="60" cy="61"/>
                </a:xfrm>
                <a:custGeom>
                  <a:avLst/>
                  <a:gdLst>
                    <a:gd name="T0" fmla="*/ 62 w 71"/>
                    <a:gd name="T1" fmla="*/ 19 h 72"/>
                    <a:gd name="T2" fmla="*/ 53 w 71"/>
                    <a:gd name="T3" fmla="*/ 63 h 72"/>
                    <a:gd name="T4" fmla="*/ 9 w 71"/>
                    <a:gd name="T5" fmla="*/ 54 h 72"/>
                    <a:gd name="T6" fmla="*/ 18 w 71"/>
                    <a:gd name="T7" fmla="*/ 10 h 72"/>
                    <a:gd name="T8" fmla="*/ 62 w 71"/>
                    <a:gd name="T9" fmla="*/ 19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72">
                      <a:moveTo>
                        <a:pt x="62" y="19"/>
                      </a:moveTo>
                      <a:cubicBezTo>
                        <a:pt x="71" y="34"/>
                        <a:pt x="67" y="53"/>
                        <a:pt x="53" y="63"/>
                      </a:cubicBezTo>
                      <a:cubicBezTo>
                        <a:pt x="38" y="72"/>
                        <a:pt x="19" y="68"/>
                        <a:pt x="9" y="54"/>
                      </a:cubicBezTo>
                      <a:cubicBezTo>
                        <a:pt x="0" y="39"/>
                        <a:pt x="4" y="20"/>
                        <a:pt x="18" y="10"/>
                      </a:cubicBezTo>
                      <a:cubicBezTo>
                        <a:pt x="33" y="0"/>
                        <a:pt x="52" y="4"/>
                        <a:pt x="62" y="19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4" name="Freeform 91">
                  <a:extLst>
                    <a:ext uri="{FF2B5EF4-FFF2-40B4-BE49-F238E27FC236}">
                      <a16:creationId xmlns:a16="http://schemas.microsoft.com/office/drawing/2014/main" id="{788A56C3-8773-4867-BC95-8C9364DFA9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2" y="2576"/>
                  <a:ext cx="60" cy="61"/>
                </a:xfrm>
                <a:custGeom>
                  <a:avLst/>
                  <a:gdLst>
                    <a:gd name="T0" fmla="*/ 62 w 71"/>
                    <a:gd name="T1" fmla="*/ 19 h 72"/>
                    <a:gd name="T2" fmla="*/ 53 w 71"/>
                    <a:gd name="T3" fmla="*/ 63 h 72"/>
                    <a:gd name="T4" fmla="*/ 9 w 71"/>
                    <a:gd name="T5" fmla="*/ 54 h 72"/>
                    <a:gd name="T6" fmla="*/ 18 w 71"/>
                    <a:gd name="T7" fmla="*/ 10 h 72"/>
                    <a:gd name="T8" fmla="*/ 62 w 71"/>
                    <a:gd name="T9" fmla="*/ 19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72">
                      <a:moveTo>
                        <a:pt x="62" y="19"/>
                      </a:moveTo>
                      <a:cubicBezTo>
                        <a:pt x="71" y="34"/>
                        <a:pt x="67" y="53"/>
                        <a:pt x="53" y="63"/>
                      </a:cubicBezTo>
                      <a:cubicBezTo>
                        <a:pt x="38" y="72"/>
                        <a:pt x="19" y="68"/>
                        <a:pt x="9" y="54"/>
                      </a:cubicBezTo>
                      <a:cubicBezTo>
                        <a:pt x="0" y="39"/>
                        <a:pt x="4" y="20"/>
                        <a:pt x="18" y="10"/>
                      </a:cubicBezTo>
                      <a:cubicBezTo>
                        <a:pt x="33" y="0"/>
                        <a:pt x="52" y="4"/>
                        <a:pt x="62" y="19"/>
                      </a:cubicBezTo>
                      <a:close/>
                    </a:path>
                  </a:pathLst>
                </a:custGeom>
                <a:solidFill>
                  <a:srgbClr val="409A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5" name="Freeform 92">
                  <a:extLst>
                    <a:ext uri="{FF2B5EF4-FFF2-40B4-BE49-F238E27FC236}">
                      <a16:creationId xmlns:a16="http://schemas.microsoft.com/office/drawing/2014/main" id="{F4F98101-12EF-4CA1-9717-243BFEA8F3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3" y="2600"/>
                  <a:ext cx="38" cy="31"/>
                </a:xfrm>
                <a:custGeom>
                  <a:avLst/>
                  <a:gdLst>
                    <a:gd name="T0" fmla="*/ 46 w 46"/>
                    <a:gd name="T1" fmla="*/ 14 h 37"/>
                    <a:gd name="T2" fmla="*/ 11 w 46"/>
                    <a:gd name="T3" fmla="*/ 35 h 37"/>
                    <a:gd name="T4" fmla="*/ 2 w 46"/>
                    <a:gd name="T5" fmla="*/ 33 h 37"/>
                    <a:gd name="T6" fmla="*/ 4 w 46"/>
                    <a:gd name="T7" fmla="*/ 23 h 37"/>
                    <a:gd name="T8" fmla="*/ 28 w 46"/>
                    <a:gd name="T9" fmla="*/ 9 h 37"/>
                    <a:gd name="T10" fmla="*/ 31 w 46"/>
                    <a:gd name="T11" fmla="*/ 2 h 37"/>
                    <a:gd name="T12" fmla="*/ 41 w 46"/>
                    <a:gd name="T13" fmla="*/ 5 h 37"/>
                    <a:gd name="T14" fmla="*/ 46 w 46"/>
                    <a:gd name="T15" fmla="*/ 14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" h="37">
                      <a:moveTo>
                        <a:pt x="46" y="14"/>
                      </a:moveTo>
                      <a:cubicBezTo>
                        <a:pt x="11" y="35"/>
                        <a:pt x="11" y="35"/>
                        <a:pt x="11" y="35"/>
                      </a:cubicBezTo>
                      <a:cubicBezTo>
                        <a:pt x="8" y="37"/>
                        <a:pt x="4" y="36"/>
                        <a:pt x="2" y="33"/>
                      </a:cubicBezTo>
                      <a:cubicBezTo>
                        <a:pt x="0" y="30"/>
                        <a:pt x="1" y="26"/>
                        <a:pt x="4" y="23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28" y="6"/>
                        <a:pt x="29" y="4"/>
                        <a:pt x="31" y="2"/>
                      </a:cubicBezTo>
                      <a:cubicBezTo>
                        <a:pt x="34" y="0"/>
                        <a:pt x="39" y="1"/>
                        <a:pt x="41" y="5"/>
                      </a:cubicBez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rgbClr val="3214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6" name="Freeform 93">
                  <a:extLst>
                    <a:ext uri="{FF2B5EF4-FFF2-40B4-BE49-F238E27FC236}">
                      <a16:creationId xmlns:a16="http://schemas.microsoft.com/office/drawing/2014/main" id="{632C72B8-C1D2-422F-A5CC-D491C2EEB6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2" y="2597"/>
                  <a:ext cx="75" cy="74"/>
                </a:xfrm>
                <a:custGeom>
                  <a:avLst/>
                  <a:gdLst>
                    <a:gd name="T0" fmla="*/ 77 w 89"/>
                    <a:gd name="T1" fmla="*/ 68 h 88"/>
                    <a:gd name="T2" fmla="*/ 77 w 89"/>
                    <a:gd name="T3" fmla="*/ 59 h 88"/>
                    <a:gd name="T4" fmla="*/ 81 w 89"/>
                    <a:gd name="T5" fmla="*/ 55 h 88"/>
                    <a:gd name="T6" fmla="*/ 79 w 89"/>
                    <a:gd name="T7" fmla="*/ 43 h 88"/>
                    <a:gd name="T8" fmla="*/ 68 w 89"/>
                    <a:gd name="T9" fmla="*/ 36 h 88"/>
                    <a:gd name="T10" fmla="*/ 52 w 89"/>
                    <a:gd name="T11" fmla="*/ 22 h 88"/>
                    <a:gd name="T12" fmla="*/ 74 w 89"/>
                    <a:gd name="T13" fmla="*/ 23 h 88"/>
                    <a:gd name="T14" fmla="*/ 84 w 89"/>
                    <a:gd name="T15" fmla="*/ 7 h 88"/>
                    <a:gd name="T16" fmla="*/ 34 w 89"/>
                    <a:gd name="T17" fmla="*/ 2 h 88"/>
                    <a:gd name="T18" fmla="*/ 6 w 89"/>
                    <a:gd name="T19" fmla="*/ 20 h 88"/>
                    <a:gd name="T20" fmla="*/ 6 w 89"/>
                    <a:gd name="T21" fmla="*/ 20 h 88"/>
                    <a:gd name="T22" fmla="*/ 4 w 89"/>
                    <a:gd name="T23" fmla="*/ 44 h 88"/>
                    <a:gd name="T24" fmla="*/ 0 w 89"/>
                    <a:gd name="T25" fmla="*/ 65 h 88"/>
                    <a:gd name="T26" fmla="*/ 21 w 89"/>
                    <a:gd name="T27" fmla="*/ 74 h 88"/>
                    <a:gd name="T28" fmla="*/ 38 w 89"/>
                    <a:gd name="T29" fmla="*/ 85 h 88"/>
                    <a:gd name="T30" fmla="*/ 50 w 89"/>
                    <a:gd name="T31" fmla="*/ 82 h 88"/>
                    <a:gd name="T32" fmla="*/ 52 w 89"/>
                    <a:gd name="T33" fmla="*/ 78 h 88"/>
                    <a:gd name="T34" fmla="*/ 63 w 89"/>
                    <a:gd name="T35" fmla="*/ 75 h 88"/>
                    <a:gd name="T36" fmla="*/ 64 w 89"/>
                    <a:gd name="T37" fmla="*/ 70 h 88"/>
                    <a:gd name="T38" fmla="*/ 65 w 89"/>
                    <a:gd name="T39" fmla="*/ 70 h 88"/>
                    <a:gd name="T40" fmla="*/ 77 w 89"/>
                    <a:gd name="T41" fmla="*/ 6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9" h="88">
                      <a:moveTo>
                        <a:pt x="77" y="68"/>
                      </a:moveTo>
                      <a:cubicBezTo>
                        <a:pt x="79" y="65"/>
                        <a:pt x="79" y="62"/>
                        <a:pt x="77" y="59"/>
                      </a:cubicBezTo>
                      <a:cubicBezTo>
                        <a:pt x="79" y="58"/>
                        <a:pt x="80" y="57"/>
                        <a:pt x="81" y="55"/>
                      </a:cubicBezTo>
                      <a:cubicBezTo>
                        <a:pt x="84" y="51"/>
                        <a:pt x="83" y="46"/>
                        <a:pt x="79" y="43"/>
                      </a:cubicBezTo>
                      <a:cubicBezTo>
                        <a:pt x="68" y="36"/>
                        <a:pt x="68" y="36"/>
                        <a:pt x="68" y="36"/>
                      </a:cubicBezTo>
                      <a:cubicBezTo>
                        <a:pt x="52" y="22"/>
                        <a:pt x="52" y="22"/>
                        <a:pt x="52" y="22"/>
                      </a:cubicBezTo>
                      <a:cubicBezTo>
                        <a:pt x="74" y="23"/>
                        <a:pt x="74" y="23"/>
                        <a:pt x="74" y="23"/>
                      </a:cubicBezTo>
                      <a:cubicBezTo>
                        <a:pt x="74" y="23"/>
                        <a:pt x="89" y="18"/>
                        <a:pt x="84" y="7"/>
                      </a:cubicBezTo>
                      <a:cubicBezTo>
                        <a:pt x="44" y="6"/>
                        <a:pt x="47" y="0"/>
                        <a:pt x="34" y="2"/>
                      </a:cubicBezTo>
                      <a:cubicBezTo>
                        <a:pt x="20" y="3"/>
                        <a:pt x="10" y="14"/>
                        <a:pt x="6" y="20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21" y="74"/>
                        <a:pt x="21" y="74"/>
                        <a:pt x="21" y="7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42" y="88"/>
                        <a:pt x="48" y="86"/>
                        <a:pt x="50" y="82"/>
                      </a:cubicBezTo>
                      <a:cubicBezTo>
                        <a:pt x="51" y="81"/>
                        <a:pt x="52" y="80"/>
                        <a:pt x="52" y="78"/>
                      </a:cubicBezTo>
                      <a:cubicBezTo>
                        <a:pt x="56" y="80"/>
                        <a:pt x="60" y="79"/>
                        <a:pt x="63" y="75"/>
                      </a:cubicBezTo>
                      <a:cubicBezTo>
                        <a:pt x="64" y="74"/>
                        <a:pt x="64" y="72"/>
                        <a:pt x="64" y="70"/>
                      </a:cubicBezTo>
                      <a:cubicBezTo>
                        <a:pt x="65" y="70"/>
                        <a:pt x="65" y="70"/>
                        <a:pt x="65" y="70"/>
                      </a:cubicBezTo>
                      <a:cubicBezTo>
                        <a:pt x="69" y="73"/>
                        <a:pt x="74" y="72"/>
                        <a:pt x="77" y="68"/>
                      </a:cubicBezTo>
                      <a:close/>
                    </a:path>
                  </a:pathLst>
                </a:custGeom>
                <a:solidFill>
                  <a:srgbClr val="F6CA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7" name="Freeform 94">
                  <a:extLst>
                    <a:ext uri="{FF2B5EF4-FFF2-40B4-BE49-F238E27FC236}">
                      <a16:creationId xmlns:a16="http://schemas.microsoft.com/office/drawing/2014/main" id="{08F6685B-7E98-4F7B-914D-45CE09C948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2" y="2457"/>
                  <a:ext cx="95" cy="195"/>
                </a:xfrm>
                <a:custGeom>
                  <a:avLst/>
                  <a:gdLst>
                    <a:gd name="T0" fmla="*/ 107 w 113"/>
                    <a:gd name="T1" fmla="*/ 183 h 233"/>
                    <a:gd name="T2" fmla="*/ 94 w 113"/>
                    <a:gd name="T3" fmla="*/ 178 h 233"/>
                    <a:gd name="T4" fmla="*/ 71 w 113"/>
                    <a:gd name="T5" fmla="*/ 171 h 233"/>
                    <a:gd name="T6" fmla="*/ 108 w 113"/>
                    <a:gd name="T7" fmla="*/ 55 h 233"/>
                    <a:gd name="T8" fmla="*/ 90 w 113"/>
                    <a:gd name="T9" fmla="*/ 18 h 233"/>
                    <a:gd name="T10" fmla="*/ 53 w 113"/>
                    <a:gd name="T11" fmla="*/ 37 h 233"/>
                    <a:gd name="T12" fmla="*/ 6 w 113"/>
                    <a:gd name="T13" fmla="*/ 181 h 233"/>
                    <a:gd name="T14" fmla="*/ 2 w 113"/>
                    <a:gd name="T15" fmla="*/ 194 h 233"/>
                    <a:gd name="T16" fmla="*/ 27 w 113"/>
                    <a:gd name="T17" fmla="*/ 226 h 233"/>
                    <a:gd name="T18" fmla="*/ 87 w 113"/>
                    <a:gd name="T19" fmla="*/ 233 h 233"/>
                    <a:gd name="T20" fmla="*/ 96 w 113"/>
                    <a:gd name="T21" fmla="*/ 232 h 233"/>
                    <a:gd name="T22" fmla="*/ 107 w 113"/>
                    <a:gd name="T23" fmla="*/ 183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3" h="233">
                      <a:moveTo>
                        <a:pt x="107" y="183"/>
                      </a:moveTo>
                      <a:cubicBezTo>
                        <a:pt x="103" y="180"/>
                        <a:pt x="99" y="179"/>
                        <a:pt x="94" y="178"/>
                      </a:cubicBezTo>
                      <a:cubicBezTo>
                        <a:pt x="71" y="171"/>
                        <a:pt x="71" y="171"/>
                        <a:pt x="71" y="171"/>
                      </a:cubicBezTo>
                      <a:cubicBezTo>
                        <a:pt x="108" y="55"/>
                        <a:pt x="108" y="55"/>
                        <a:pt x="108" y="55"/>
                      </a:cubicBezTo>
                      <a:cubicBezTo>
                        <a:pt x="113" y="40"/>
                        <a:pt x="105" y="23"/>
                        <a:pt x="90" y="18"/>
                      </a:cubicBezTo>
                      <a:cubicBezTo>
                        <a:pt x="74" y="13"/>
                        <a:pt x="65" y="0"/>
                        <a:pt x="53" y="37"/>
                      </a:cubicBezTo>
                      <a:cubicBezTo>
                        <a:pt x="6" y="181"/>
                        <a:pt x="6" y="181"/>
                        <a:pt x="6" y="181"/>
                      </a:cubicBezTo>
                      <a:cubicBezTo>
                        <a:pt x="4" y="185"/>
                        <a:pt x="3" y="190"/>
                        <a:pt x="2" y="194"/>
                      </a:cubicBezTo>
                      <a:cubicBezTo>
                        <a:pt x="0" y="210"/>
                        <a:pt x="12" y="224"/>
                        <a:pt x="27" y="226"/>
                      </a:cubicBezTo>
                      <a:cubicBezTo>
                        <a:pt x="87" y="233"/>
                        <a:pt x="87" y="233"/>
                        <a:pt x="87" y="233"/>
                      </a:cubicBezTo>
                      <a:cubicBezTo>
                        <a:pt x="90" y="233"/>
                        <a:pt x="93" y="233"/>
                        <a:pt x="96" y="232"/>
                      </a:cubicBezTo>
                      <a:lnTo>
                        <a:pt x="107" y="183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8" name="Freeform 95">
                  <a:extLst>
                    <a:ext uri="{FF2B5EF4-FFF2-40B4-BE49-F238E27FC236}">
                      <a16:creationId xmlns:a16="http://schemas.microsoft.com/office/drawing/2014/main" id="{2709E9BD-B4F5-4562-9E5B-3D52D16080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10" y="2481"/>
                  <a:ext cx="45" cy="136"/>
                </a:xfrm>
                <a:custGeom>
                  <a:avLst/>
                  <a:gdLst>
                    <a:gd name="T0" fmla="*/ 49 w 53"/>
                    <a:gd name="T1" fmla="*/ 154 h 163"/>
                    <a:gd name="T2" fmla="*/ 36 w 53"/>
                    <a:gd name="T3" fmla="*/ 149 h 163"/>
                    <a:gd name="T4" fmla="*/ 13 w 53"/>
                    <a:gd name="T5" fmla="*/ 142 h 163"/>
                    <a:gd name="T6" fmla="*/ 50 w 53"/>
                    <a:gd name="T7" fmla="*/ 26 h 163"/>
                    <a:gd name="T8" fmla="*/ 47 w 53"/>
                    <a:gd name="T9" fmla="*/ 0 h 163"/>
                    <a:gd name="T10" fmla="*/ 9 w 53"/>
                    <a:gd name="T11" fmla="*/ 116 h 163"/>
                    <a:gd name="T12" fmla="*/ 2 w 53"/>
                    <a:gd name="T13" fmla="*/ 149 h 163"/>
                    <a:gd name="T14" fmla="*/ 29 w 53"/>
                    <a:gd name="T15" fmla="*/ 161 h 163"/>
                    <a:gd name="T16" fmla="*/ 47 w 53"/>
                    <a:gd name="T17" fmla="*/ 163 h 163"/>
                    <a:gd name="T18" fmla="*/ 49 w 53"/>
                    <a:gd name="T19" fmla="*/ 154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" h="163">
                      <a:moveTo>
                        <a:pt x="49" y="154"/>
                      </a:moveTo>
                      <a:cubicBezTo>
                        <a:pt x="45" y="151"/>
                        <a:pt x="41" y="150"/>
                        <a:pt x="36" y="149"/>
                      </a:cubicBezTo>
                      <a:cubicBezTo>
                        <a:pt x="13" y="142"/>
                        <a:pt x="13" y="142"/>
                        <a:pt x="13" y="142"/>
                      </a:cubicBezTo>
                      <a:cubicBezTo>
                        <a:pt x="50" y="26"/>
                        <a:pt x="50" y="26"/>
                        <a:pt x="50" y="26"/>
                      </a:cubicBezTo>
                      <a:cubicBezTo>
                        <a:pt x="53" y="17"/>
                        <a:pt x="52" y="8"/>
                        <a:pt x="47" y="0"/>
                      </a:cubicBezTo>
                      <a:cubicBezTo>
                        <a:pt x="9" y="116"/>
                        <a:pt x="9" y="116"/>
                        <a:pt x="9" y="116"/>
                      </a:cubicBezTo>
                      <a:cubicBezTo>
                        <a:pt x="9" y="116"/>
                        <a:pt x="0" y="144"/>
                        <a:pt x="2" y="149"/>
                      </a:cubicBezTo>
                      <a:cubicBezTo>
                        <a:pt x="6" y="157"/>
                        <a:pt x="20" y="159"/>
                        <a:pt x="29" y="161"/>
                      </a:cubicBezTo>
                      <a:cubicBezTo>
                        <a:pt x="47" y="163"/>
                        <a:pt x="47" y="163"/>
                        <a:pt x="47" y="163"/>
                      </a:cubicBezTo>
                      <a:lnTo>
                        <a:pt x="49" y="154"/>
                      </a:lnTo>
                      <a:close/>
                    </a:path>
                  </a:pathLst>
                </a:custGeom>
                <a:solidFill>
                  <a:srgbClr val="FFCB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9" name="Freeform 96">
                  <a:extLst>
                    <a:ext uri="{FF2B5EF4-FFF2-40B4-BE49-F238E27FC236}">
                      <a16:creationId xmlns:a16="http://schemas.microsoft.com/office/drawing/2014/main" id="{5146CED8-A1FB-4842-BFCB-9F3269A4F7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2" y="2610"/>
                  <a:ext cx="83" cy="42"/>
                </a:xfrm>
                <a:custGeom>
                  <a:avLst/>
                  <a:gdLst>
                    <a:gd name="T0" fmla="*/ 99 w 99"/>
                    <a:gd name="T1" fmla="*/ 39 h 50"/>
                    <a:gd name="T2" fmla="*/ 90 w 99"/>
                    <a:gd name="T3" fmla="*/ 39 h 50"/>
                    <a:gd name="T4" fmla="*/ 30 w 99"/>
                    <a:gd name="T5" fmla="*/ 33 h 50"/>
                    <a:gd name="T6" fmla="*/ 5 w 99"/>
                    <a:gd name="T7" fmla="*/ 0 h 50"/>
                    <a:gd name="T8" fmla="*/ 5 w 99"/>
                    <a:gd name="T9" fmla="*/ 0 h 50"/>
                    <a:gd name="T10" fmla="*/ 2 w 99"/>
                    <a:gd name="T11" fmla="*/ 11 h 50"/>
                    <a:gd name="T12" fmla="*/ 27 w 99"/>
                    <a:gd name="T13" fmla="*/ 43 h 50"/>
                    <a:gd name="T14" fmla="*/ 87 w 99"/>
                    <a:gd name="T15" fmla="*/ 50 h 50"/>
                    <a:gd name="T16" fmla="*/ 96 w 99"/>
                    <a:gd name="T17" fmla="*/ 49 h 50"/>
                    <a:gd name="T18" fmla="*/ 99 w 99"/>
                    <a:gd name="T19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9" h="50">
                      <a:moveTo>
                        <a:pt x="99" y="39"/>
                      </a:moveTo>
                      <a:cubicBezTo>
                        <a:pt x="96" y="40"/>
                        <a:pt x="93" y="40"/>
                        <a:pt x="90" y="39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14" y="31"/>
                        <a:pt x="3" y="16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4"/>
                        <a:pt x="2" y="7"/>
                        <a:pt x="2" y="11"/>
                      </a:cubicBezTo>
                      <a:cubicBezTo>
                        <a:pt x="0" y="27"/>
                        <a:pt x="12" y="41"/>
                        <a:pt x="27" y="43"/>
                      </a:cubicBezTo>
                      <a:cubicBezTo>
                        <a:pt x="87" y="50"/>
                        <a:pt x="87" y="50"/>
                        <a:pt x="87" y="50"/>
                      </a:cubicBezTo>
                      <a:cubicBezTo>
                        <a:pt x="90" y="50"/>
                        <a:pt x="93" y="50"/>
                        <a:pt x="96" y="49"/>
                      </a:cubicBezTo>
                      <a:lnTo>
                        <a:pt x="99" y="39"/>
                      </a:lnTo>
                      <a:close/>
                    </a:path>
                  </a:pathLst>
                </a:custGeom>
                <a:solidFill>
                  <a:srgbClr val="F0A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20" name="Freeform 97">
                  <a:extLst>
                    <a:ext uri="{FF2B5EF4-FFF2-40B4-BE49-F238E27FC236}">
                      <a16:creationId xmlns:a16="http://schemas.microsoft.com/office/drawing/2014/main" id="{253C8C3F-77AA-4413-990E-DC0A2FEDA1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6" y="2603"/>
                  <a:ext cx="31" cy="14"/>
                </a:xfrm>
                <a:custGeom>
                  <a:avLst/>
                  <a:gdLst>
                    <a:gd name="T0" fmla="*/ 0 w 37"/>
                    <a:gd name="T1" fmla="*/ 15 h 16"/>
                    <a:gd name="T2" fmla="*/ 22 w 37"/>
                    <a:gd name="T3" fmla="*/ 16 h 16"/>
                    <a:gd name="T4" fmla="*/ 32 w 37"/>
                    <a:gd name="T5" fmla="*/ 0 h 16"/>
                    <a:gd name="T6" fmla="*/ 0 w 37"/>
                    <a:gd name="T7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7" h="16">
                      <a:moveTo>
                        <a:pt x="0" y="15"/>
                      </a:move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37" y="11"/>
                        <a:pt x="32" y="0"/>
                      </a:cubicBezTo>
                      <a:cubicBezTo>
                        <a:pt x="30" y="0"/>
                        <a:pt x="17" y="15"/>
                        <a:pt x="0" y="15"/>
                      </a:cubicBezTo>
                      <a:close/>
                    </a:path>
                  </a:pathLst>
                </a:custGeom>
                <a:solidFill>
                  <a:srgbClr val="DEB6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21" name="Freeform 98">
                  <a:extLst>
                    <a:ext uri="{FF2B5EF4-FFF2-40B4-BE49-F238E27FC236}">
                      <a16:creationId xmlns:a16="http://schemas.microsoft.com/office/drawing/2014/main" id="{3D859C5F-2A16-4417-A6C2-F37FDF7509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6" y="2616"/>
                  <a:ext cx="26" cy="25"/>
                </a:xfrm>
                <a:custGeom>
                  <a:avLst/>
                  <a:gdLst>
                    <a:gd name="T0" fmla="*/ 31 w 31"/>
                    <a:gd name="T1" fmla="*/ 30 h 30"/>
                    <a:gd name="T2" fmla="*/ 27 w 31"/>
                    <a:gd name="T3" fmla="*/ 21 h 30"/>
                    <a:gd name="T4" fmla="*/ 16 w 31"/>
                    <a:gd name="T5" fmla="*/ 14 h 30"/>
                    <a:gd name="T6" fmla="*/ 0 w 31"/>
                    <a:gd name="T7" fmla="*/ 0 h 30"/>
                    <a:gd name="T8" fmla="*/ 31 w 31"/>
                    <a:gd name="T9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0">
                      <a:moveTo>
                        <a:pt x="31" y="30"/>
                      </a:moveTo>
                      <a:cubicBezTo>
                        <a:pt x="31" y="27"/>
                        <a:pt x="30" y="23"/>
                        <a:pt x="27" y="21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1" y="21"/>
                        <a:pt x="31" y="30"/>
                      </a:cubicBezTo>
                      <a:close/>
                    </a:path>
                  </a:pathLst>
                </a:custGeom>
                <a:solidFill>
                  <a:srgbClr val="E3C4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22" name="Freeform 100">
                  <a:extLst>
                    <a:ext uri="{FF2B5EF4-FFF2-40B4-BE49-F238E27FC236}">
                      <a16:creationId xmlns:a16="http://schemas.microsoft.com/office/drawing/2014/main" id="{5BD803EA-29B2-4593-B00F-623486CFFE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5" y="2436"/>
                  <a:ext cx="153" cy="64"/>
                </a:xfrm>
                <a:custGeom>
                  <a:avLst/>
                  <a:gdLst>
                    <a:gd name="T0" fmla="*/ 26 w 182"/>
                    <a:gd name="T1" fmla="*/ 15 h 76"/>
                    <a:gd name="T2" fmla="*/ 26 w 182"/>
                    <a:gd name="T3" fmla="*/ 22 h 76"/>
                    <a:gd name="T4" fmla="*/ 0 w 182"/>
                    <a:gd name="T5" fmla="*/ 49 h 76"/>
                    <a:gd name="T6" fmla="*/ 27 w 182"/>
                    <a:gd name="T7" fmla="*/ 76 h 76"/>
                    <a:gd name="T8" fmla="*/ 159 w 182"/>
                    <a:gd name="T9" fmla="*/ 76 h 76"/>
                    <a:gd name="T10" fmla="*/ 182 w 182"/>
                    <a:gd name="T11" fmla="*/ 67 h 76"/>
                    <a:gd name="T12" fmla="*/ 29 w 182"/>
                    <a:gd name="T13" fmla="*/ 0 h 76"/>
                    <a:gd name="T14" fmla="*/ 26 w 182"/>
                    <a:gd name="T15" fmla="*/ 15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2" h="76">
                      <a:moveTo>
                        <a:pt x="26" y="15"/>
                      </a:moveTo>
                      <a:cubicBezTo>
                        <a:pt x="26" y="17"/>
                        <a:pt x="26" y="20"/>
                        <a:pt x="26" y="22"/>
                      </a:cubicBezTo>
                      <a:cubicBezTo>
                        <a:pt x="12" y="22"/>
                        <a:pt x="0" y="34"/>
                        <a:pt x="0" y="49"/>
                      </a:cubicBezTo>
                      <a:cubicBezTo>
                        <a:pt x="0" y="64"/>
                        <a:pt x="12" y="76"/>
                        <a:pt x="27" y="76"/>
                      </a:cubicBezTo>
                      <a:cubicBezTo>
                        <a:pt x="159" y="76"/>
                        <a:pt x="159" y="76"/>
                        <a:pt x="159" y="76"/>
                      </a:cubicBezTo>
                      <a:cubicBezTo>
                        <a:pt x="168" y="76"/>
                        <a:pt x="176" y="72"/>
                        <a:pt x="182" y="67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7" y="5"/>
                        <a:pt x="26" y="10"/>
                        <a:pt x="26" y="15"/>
                      </a:cubicBez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23" name="Freeform 101">
                  <a:extLst>
                    <a:ext uri="{FF2B5EF4-FFF2-40B4-BE49-F238E27FC236}">
                      <a16:creationId xmlns:a16="http://schemas.microsoft.com/office/drawing/2014/main" id="{23A6167D-5C19-4391-B9D2-1E86E1698D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9" y="2342"/>
                  <a:ext cx="12" cy="25"/>
                </a:xfrm>
                <a:custGeom>
                  <a:avLst/>
                  <a:gdLst>
                    <a:gd name="T0" fmla="*/ 5 w 14"/>
                    <a:gd name="T1" fmla="*/ 30 h 30"/>
                    <a:gd name="T2" fmla="*/ 0 w 14"/>
                    <a:gd name="T3" fmla="*/ 0 h 30"/>
                    <a:gd name="T4" fmla="*/ 7 w 14"/>
                    <a:gd name="T5" fmla="*/ 5 h 30"/>
                    <a:gd name="T6" fmla="*/ 14 w 14"/>
                    <a:gd name="T7" fmla="*/ 28 h 30"/>
                    <a:gd name="T8" fmla="*/ 5 w 14"/>
                    <a:gd name="T9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30">
                      <a:moveTo>
                        <a:pt x="5" y="3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0"/>
                        <a:pt x="6" y="2"/>
                        <a:pt x="7" y="5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lnTo>
                        <a:pt x="5" y="30"/>
                      </a:lnTo>
                      <a:close/>
                    </a:path>
                  </a:pathLst>
                </a:custGeom>
                <a:solidFill>
                  <a:srgbClr val="F8D5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24" name="Freeform 102">
                  <a:extLst>
                    <a:ext uri="{FF2B5EF4-FFF2-40B4-BE49-F238E27FC236}">
                      <a16:creationId xmlns:a16="http://schemas.microsoft.com/office/drawing/2014/main" id="{4876BB09-23A6-4D16-A883-B2FF31E64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3" y="2365"/>
                  <a:ext cx="18" cy="6"/>
                </a:xfrm>
                <a:custGeom>
                  <a:avLst/>
                  <a:gdLst>
                    <a:gd name="T0" fmla="*/ 21 w 21"/>
                    <a:gd name="T1" fmla="*/ 0 h 7"/>
                    <a:gd name="T2" fmla="*/ 13 w 21"/>
                    <a:gd name="T3" fmla="*/ 7 h 7"/>
                    <a:gd name="T4" fmla="*/ 0 w 21"/>
                    <a:gd name="T5" fmla="*/ 4 h 7"/>
                    <a:gd name="T6" fmla="*/ 21 w 21"/>
                    <a:gd name="T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7">
                      <a:moveTo>
                        <a:pt x="21" y="0"/>
                      </a:moveTo>
                      <a:cubicBezTo>
                        <a:pt x="20" y="4"/>
                        <a:pt x="13" y="7"/>
                        <a:pt x="13" y="7"/>
                      </a:cubicBezTo>
                      <a:cubicBezTo>
                        <a:pt x="13" y="7"/>
                        <a:pt x="3" y="7"/>
                        <a:pt x="0" y="4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8D5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25" name="Freeform 103">
                  <a:extLst>
                    <a:ext uri="{FF2B5EF4-FFF2-40B4-BE49-F238E27FC236}">
                      <a16:creationId xmlns:a16="http://schemas.microsoft.com/office/drawing/2014/main" id="{76994A23-65D0-40C9-9E78-1285AFA18D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6" y="2606"/>
                  <a:ext cx="29" cy="28"/>
                </a:xfrm>
                <a:custGeom>
                  <a:avLst/>
                  <a:gdLst>
                    <a:gd name="T0" fmla="*/ 29 w 29"/>
                    <a:gd name="T1" fmla="*/ 0 h 28"/>
                    <a:gd name="T2" fmla="*/ 0 w 29"/>
                    <a:gd name="T3" fmla="*/ 3 h 28"/>
                    <a:gd name="T4" fmla="*/ 0 w 29"/>
                    <a:gd name="T5" fmla="*/ 23 h 28"/>
                    <a:gd name="T6" fmla="*/ 29 w 29"/>
                    <a:gd name="T7" fmla="*/ 28 h 28"/>
                    <a:gd name="T8" fmla="*/ 29 w 29"/>
                    <a:gd name="T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8">
                      <a:moveTo>
                        <a:pt x="29" y="0"/>
                      </a:moveTo>
                      <a:lnTo>
                        <a:pt x="0" y="3"/>
                      </a:lnTo>
                      <a:lnTo>
                        <a:pt x="0" y="23"/>
                      </a:lnTo>
                      <a:lnTo>
                        <a:pt x="29" y="28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ADAD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26" name="Freeform 104">
                  <a:extLst>
                    <a:ext uri="{FF2B5EF4-FFF2-40B4-BE49-F238E27FC236}">
                      <a16:creationId xmlns:a16="http://schemas.microsoft.com/office/drawing/2014/main" id="{F2646980-6408-47AD-958E-0AAEE41519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6" y="2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82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27" name="Freeform 110">
                  <a:extLst>
                    <a:ext uri="{FF2B5EF4-FFF2-40B4-BE49-F238E27FC236}">
                      <a16:creationId xmlns:a16="http://schemas.microsoft.com/office/drawing/2014/main" id="{5E1545D9-22F3-4ED4-BAEF-BA3D650488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8" y="2749"/>
                  <a:ext cx="2" cy="0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0 w 2"/>
                    <a:gd name="T5" fmla="*/ 1 h 1"/>
                    <a:gd name="T6" fmla="*/ 2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40A1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28" name="Freeform 115">
                  <a:extLst>
                    <a:ext uri="{FF2B5EF4-FFF2-40B4-BE49-F238E27FC236}">
                      <a16:creationId xmlns:a16="http://schemas.microsoft.com/office/drawing/2014/main" id="{E1ECA665-DB61-4042-BAEE-32F4FD0CC5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9" y="1970"/>
                  <a:ext cx="93" cy="92"/>
                </a:xfrm>
                <a:custGeom>
                  <a:avLst/>
                  <a:gdLst>
                    <a:gd name="T0" fmla="*/ 78 w 111"/>
                    <a:gd name="T1" fmla="*/ 98 h 110"/>
                    <a:gd name="T2" fmla="*/ 13 w 111"/>
                    <a:gd name="T3" fmla="*/ 78 h 110"/>
                    <a:gd name="T4" fmla="*/ 33 w 111"/>
                    <a:gd name="T5" fmla="*/ 12 h 110"/>
                    <a:gd name="T6" fmla="*/ 98 w 111"/>
                    <a:gd name="T7" fmla="*/ 32 h 110"/>
                    <a:gd name="T8" fmla="*/ 78 w 111"/>
                    <a:gd name="T9" fmla="*/ 98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110">
                      <a:moveTo>
                        <a:pt x="78" y="98"/>
                      </a:moveTo>
                      <a:cubicBezTo>
                        <a:pt x="55" y="110"/>
                        <a:pt x="25" y="101"/>
                        <a:pt x="13" y="78"/>
                      </a:cubicBezTo>
                      <a:cubicBezTo>
                        <a:pt x="0" y="54"/>
                        <a:pt x="9" y="25"/>
                        <a:pt x="33" y="12"/>
                      </a:cubicBezTo>
                      <a:cubicBezTo>
                        <a:pt x="56" y="0"/>
                        <a:pt x="86" y="8"/>
                        <a:pt x="98" y="32"/>
                      </a:cubicBezTo>
                      <a:cubicBezTo>
                        <a:pt x="111" y="56"/>
                        <a:pt x="102" y="85"/>
                        <a:pt x="78" y="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9" name="Group 201">
                <a:extLst>
                  <a:ext uri="{FF2B5EF4-FFF2-40B4-BE49-F238E27FC236}">
                    <a16:creationId xmlns:a16="http://schemas.microsoft.com/office/drawing/2014/main" id="{5B78F99A-5BA7-46BE-A39B-18CBC2318B56}"/>
                  </a:ext>
                </a:extLst>
              </p:cNvPr>
              <p:cNvGrpSpPr/>
              <p:nvPr/>
            </p:nvGrpSpPr>
            <p:grpSpPr>
              <a:xfrm rot="19744565">
                <a:off x="3456907" y="1950106"/>
                <a:ext cx="3158469" cy="4146119"/>
                <a:chOff x="7591779" y="1744130"/>
                <a:chExt cx="2634026" cy="3457683"/>
              </a:xfrm>
            </p:grpSpPr>
            <p:sp>
              <p:nvSpPr>
                <p:cNvPr id="10" name="Freeform 14">
                  <a:extLst>
                    <a:ext uri="{FF2B5EF4-FFF2-40B4-BE49-F238E27FC236}">
                      <a16:creationId xmlns:a16="http://schemas.microsoft.com/office/drawing/2014/main" id="{0D02AA4A-120C-4485-8A5D-7A3E250670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8284687" y="4218974"/>
                  <a:ext cx="220944" cy="51649"/>
                </a:xfrm>
                <a:custGeom>
                  <a:avLst/>
                  <a:gdLst>
                    <a:gd name="T0" fmla="*/ 5 w 92"/>
                    <a:gd name="T1" fmla="*/ 5 h 22"/>
                    <a:gd name="T2" fmla="*/ 66 w 92"/>
                    <a:gd name="T3" fmla="*/ 22 h 22"/>
                    <a:gd name="T4" fmla="*/ 92 w 92"/>
                    <a:gd name="T5" fmla="*/ 16 h 22"/>
                    <a:gd name="T6" fmla="*/ 86 w 92"/>
                    <a:gd name="T7" fmla="*/ 16 h 22"/>
                    <a:gd name="T8" fmla="*/ 25 w 92"/>
                    <a:gd name="T9" fmla="*/ 0 h 22"/>
                    <a:gd name="T10" fmla="*/ 0 w 92"/>
                    <a:gd name="T11" fmla="*/ 5 h 22"/>
                    <a:gd name="T12" fmla="*/ 5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5" y="5"/>
                      </a:moveTo>
                      <a:cubicBezTo>
                        <a:pt x="36" y="5"/>
                        <a:pt x="36" y="22"/>
                        <a:pt x="66" y="22"/>
                      </a:cubicBezTo>
                      <a:cubicBezTo>
                        <a:pt x="78" y="22"/>
                        <a:pt x="86" y="19"/>
                        <a:pt x="92" y="16"/>
                      </a:cubicBezTo>
                      <a:cubicBezTo>
                        <a:pt x="90" y="16"/>
                        <a:pt x="88" y="16"/>
                        <a:pt x="86" y="16"/>
                      </a:cubicBezTo>
                      <a:cubicBezTo>
                        <a:pt x="56" y="16"/>
                        <a:pt x="56" y="0"/>
                        <a:pt x="25" y="0"/>
                      </a:cubicBezTo>
                      <a:cubicBezTo>
                        <a:pt x="13" y="0"/>
                        <a:pt x="6" y="2"/>
                        <a:pt x="0" y="5"/>
                      </a:cubicBezTo>
                      <a:cubicBezTo>
                        <a:pt x="1" y="5"/>
                        <a:pt x="3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" name="Freeform 15">
                  <a:extLst>
                    <a:ext uri="{FF2B5EF4-FFF2-40B4-BE49-F238E27FC236}">
                      <a16:creationId xmlns:a16="http://schemas.microsoft.com/office/drawing/2014/main" id="{AE3B3125-C4B7-43A0-9C24-9AE830E9FE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8787062" y="4519407"/>
                  <a:ext cx="220944" cy="51649"/>
                </a:xfrm>
                <a:custGeom>
                  <a:avLst/>
                  <a:gdLst>
                    <a:gd name="T0" fmla="*/ 6 w 92"/>
                    <a:gd name="T1" fmla="*/ 5 h 22"/>
                    <a:gd name="T2" fmla="*/ 67 w 92"/>
                    <a:gd name="T3" fmla="*/ 22 h 22"/>
                    <a:gd name="T4" fmla="*/ 92 w 92"/>
                    <a:gd name="T5" fmla="*/ 16 h 22"/>
                    <a:gd name="T6" fmla="*/ 87 w 92"/>
                    <a:gd name="T7" fmla="*/ 16 h 22"/>
                    <a:gd name="T8" fmla="*/ 26 w 92"/>
                    <a:gd name="T9" fmla="*/ 0 h 22"/>
                    <a:gd name="T10" fmla="*/ 0 w 92"/>
                    <a:gd name="T11" fmla="*/ 5 h 22"/>
                    <a:gd name="T12" fmla="*/ 6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6" y="5"/>
                      </a:moveTo>
                      <a:cubicBezTo>
                        <a:pt x="37" y="5"/>
                        <a:pt x="37" y="22"/>
                        <a:pt x="67" y="22"/>
                      </a:cubicBezTo>
                      <a:cubicBezTo>
                        <a:pt x="79" y="22"/>
                        <a:pt x="86" y="19"/>
                        <a:pt x="92" y="16"/>
                      </a:cubicBezTo>
                      <a:cubicBezTo>
                        <a:pt x="91" y="16"/>
                        <a:pt x="89" y="16"/>
                        <a:pt x="87" y="16"/>
                      </a:cubicBezTo>
                      <a:cubicBezTo>
                        <a:pt x="56" y="16"/>
                        <a:pt x="56" y="0"/>
                        <a:pt x="26" y="0"/>
                      </a:cubicBezTo>
                      <a:cubicBezTo>
                        <a:pt x="14" y="0"/>
                        <a:pt x="7" y="2"/>
                        <a:pt x="0" y="5"/>
                      </a:cubicBezTo>
                      <a:cubicBezTo>
                        <a:pt x="2" y="5"/>
                        <a:pt x="4" y="5"/>
                        <a:pt x="6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2" name="Freeform 18">
                  <a:extLst>
                    <a:ext uri="{FF2B5EF4-FFF2-40B4-BE49-F238E27FC236}">
                      <a16:creationId xmlns:a16="http://schemas.microsoft.com/office/drawing/2014/main" id="{410A3E80-B507-4495-8B2A-D64D2258B6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8538337" y="4370662"/>
                  <a:ext cx="220944" cy="51649"/>
                </a:xfrm>
                <a:custGeom>
                  <a:avLst/>
                  <a:gdLst>
                    <a:gd name="T0" fmla="*/ 5 w 92"/>
                    <a:gd name="T1" fmla="*/ 5 h 22"/>
                    <a:gd name="T2" fmla="*/ 66 w 92"/>
                    <a:gd name="T3" fmla="*/ 22 h 22"/>
                    <a:gd name="T4" fmla="*/ 92 w 92"/>
                    <a:gd name="T5" fmla="*/ 16 h 22"/>
                    <a:gd name="T6" fmla="*/ 86 w 92"/>
                    <a:gd name="T7" fmla="*/ 16 h 22"/>
                    <a:gd name="T8" fmla="*/ 25 w 92"/>
                    <a:gd name="T9" fmla="*/ 0 h 22"/>
                    <a:gd name="T10" fmla="*/ 0 w 92"/>
                    <a:gd name="T11" fmla="*/ 5 h 22"/>
                    <a:gd name="T12" fmla="*/ 5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5" y="5"/>
                      </a:moveTo>
                      <a:cubicBezTo>
                        <a:pt x="36" y="5"/>
                        <a:pt x="36" y="22"/>
                        <a:pt x="66" y="22"/>
                      </a:cubicBezTo>
                      <a:cubicBezTo>
                        <a:pt x="78" y="22"/>
                        <a:pt x="85" y="19"/>
                        <a:pt x="92" y="16"/>
                      </a:cubicBezTo>
                      <a:cubicBezTo>
                        <a:pt x="90" y="16"/>
                        <a:pt x="88" y="16"/>
                        <a:pt x="86" y="16"/>
                      </a:cubicBezTo>
                      <a:cubicBezTo>
                        <a:pt x="55" y="16"/>
                        <a:pt x="55" y="0"/>
                        <a:pt x="25" y="0"/>
                      </a:cubicBezTo>
                      <a:cubicBezTo>
                        <a:pt x="13" y="0"/>
                        <a:pt x="6" y="2"/>
                        <a:pt x="0" y="5"/>
                      </a:cubicBezTo>
                      <a:cubicBezTo>
                        <a:pt x="1" y="5"/>
                        <a:pt x="3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3" name="Freeform 24">
                  <a:extLst>
                    <a:ext uri="{FF2B5EF4-FFF2-40B4-BE49-F238E27FC236}">
                      <a16:creationId xmlns:a16="http://schemas.microsoft.com/office/drawing/2014/main" id="{10120487-4760-4146-98C1-EEA990008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7922358" y="380825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4" name="Rectangle 27">
                  <a:extLst>
                    <a:ext uri="{FF2B5EF4-FFF2-40B4-BE49-F238E27FC236}">
                      <a16:creationId xmlns:a16="http://schemas.microsoft.com/office/drawing/2014/main" id="{AD9A1D05-6E49-4A92-AF81-5F39F53BB4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852831">
                  <a:off x="7835153" y="3707051"/>
                  <a:ext cx="2870" cy="2868"/>
                </a:xfrm>
                <a:prstGeom prst="rect">
                  <a:avLst/>
                </a:pr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5" name="Rectangle 29">
                  <a:extLst>
                    <a:ext uri="{FF2B5EF4-FFF2-40B4-BE49-F238E27FC236}">
                      <a16:creationId xmlns:a16="http://schemas.microsoft.com/office/drawing/2014/main" id="{3CA1DA8D-7B9B-4014-8FEF-8B48BB723F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852831">
                  <a:off x="7785443" y="3700726"/>
                  <a:ext cx="2870" cy="2868"/>
                </a:xfrm>
                <a:prstGeom prst="rect">
                  <a:avLst/>
                </a:pr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6" name="Freeform 104">
                  <a:extLst>
                    <a:ext uri="{FF2B5EF4-FFF2-40B4-BE49-F238E27FC236}">
                      <a16:creationId xmlns:a16="http://schemas.microsoft.com/office/drawing/2014/main" id="{D46F4B04-0112-4773-A09B-86175F3630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8799972" y="462730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82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7" name="Freeform 105">
                  <a:extLst>
                    <a:ext uri="{FF2B5EF4-FFF2-40B4-BE49-F238E27FC236}">
                      <a16:creationId xmlns:a16="http://schemas.microsoft.com/office/drawing/2014/main" id="{D1B5AA0D-B1ED-4373-A400-4496B57BD1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8663101" y="4745581"/>
                  <a:ext cx="1012895" cy="456232"/>
                </a:xfrm>
                <a:custGeom>
                  <a:avLst/>
                  <a:gdLst>
                    <a:gd name="T0" fmla="*/ 420 w 420"/>
                    <a:gd name="T1" fmla="*/ 180 h 190"/>
                    <a:gd name="T2" fmla="*/ 398 w 420"/>
                    <a:gd name="T3" fmla="*/ 190 h 190"/>
                    <a:gd name="T4" fmla="*/ 131 w 420"/>
                    <a:gd name="T5" fmla="*/ 190 h 190"/>
                    <a:gd name="T6" fmla="*/ 29 w 420"/>
                    <a:gd name="T7" fmla="*/ 96 h 190"/>
                    <a:gd name="T8" fmla="*/ 29 w 420"/>
                    <a:gd name="T9" fmla="*/ 97 h 190"/>
                    <a:gd name="T10" fmla="*/ 1 w 420"/>
                    <a:gd name="T11" fmla="*/ 54 h 190"/>
                    <a:gd name="T12" fmla="*/ 0 w 420"/>
                    <a:gd name="T13" fmla="*/ 54 h 190"/>
                    <a:gd name="T14" fmla="*/ 0 w 420"/>
                    <a:gd name="T15" fmla="*/ 53 h 190"/>
                    <a:gd name="T16" fmla="*/ 0 w 420"/>
                    <a:gd name="T17" fmla="*/ 53 h 190"/>
                    <a:gd name="T18" fmla="*/ 0 w 420"/>
                    <a:gd name="T19" fmla="*/ 52 h 190"/>
                    <a:gd name="T20" fmla="*/ 0 w 420"/>
                    <a:gd name="T21" fmla="*/ 52 h 190"/>
                    <a:gd name="T22" fmla="*/ 1 w 420"/>
                    <a:gd name="T23" fmla="*/ 52 h 190"/>
                    <a:gd name="T24" fmla="*/ 1 w 420"/>
                    <a:gd name="T25" fmla="*/ 52 h 190"/>
                    <a:gd name="T26" fmla="*/ 2 w 420"/>
                    <a:gd name="T27" fmla="*/ 51 h 190"/>
                    <a:gd name="T28" fmla="*/ 3 w 420"/>
                    <a:gd name="T29" fmla="*/ 51 h 190"/>
                    <a:gd name="T30" fmla="*/ 4 w 420"/>
                    <a:gd name="T31" fmla="*/ 50 h 190"/>
                    <a:gd name="T32" fmla="*/ 5 w 420"/>
                    <a:gd name="T33" fmla="*/ 50 h 190"/>
                    <a:gd name="T34" fmla="*/ 6 w 420"/>
                    <a:gd name="T35" fmla="*/ 50 h 190"/>
                    <a:gd name="T36" fmla="*/ 5 w 420"/>
                    <a:gd name="T37" fmla="*/ 50 h 190"/>
                    <a:gd name="T38" fmla="*/ 5 w 420"/>
                    <a:gd name="T39" fmla="*/ 50 h 190"/>
                    <a:gd name="T40" fmla="*/ 6 w 420"/>
                    <a:gd name="T41" fmla="*/ 50 h 190"/>
                    <a:gd name="T42" fmla="*/ 5 w 420"/>
                    <a:gd name="T43" fmla="*/ 50 h 190"/>
                    <a:gd name="T44" fmla="*/ 5 w 420"/>
                    <a:gd name="T45" fmla="*/ 50 h 190"/>
                    <a:gd name="T46" fmla="*/ 5 w 420"/>
                    <a:gd name="T47" fmla="*/ 50 h 190"/>
                    <a:gd name="T48" fmla="*/ 6 w 420"/>
                    <a:gd name="T49" fmla="*/ 49 h 190"/>
                    <a:gd name="T50" fmla="*/ 9 w 420"/>
                    <a:gd name="T51" fmla="*/ 48 h 190"/>
                    <a:gd name="T52" fmla="*/ 9 w 420"/>
                    <a:gd name="T53" fmla="*/ 48 h 190"/>
                    <a:gd name="T54" fmla="*/ 11 w 420"/>
                    <a:gd name="T55" fmla="*/ 47 h 190"/>
                    <a:gd name="T56" fmla="*/ 14 w 420"/>
                    <a:gd name="T57" fmla="*/ 46 h 190"/>
                    <a:gd name="T58" fmla="*/ 14 w 420"/>
                    <a:gd name="T59" fmla="*/ 46 h 190"/>
                    <a:gd name="T60" fmla="*/ 18 w 420"/>
                    <a:gd name="T61" fmla="*/ 44 h 190"/>
                    <a:gd name="T62" fmla="*/ 27 w 420"/>
                    <a:gd name="T63" fmla="*/ 40 h 190"/>
                    <a:gd name="T64" fmla="*/ 31 w 420"/>
                    <a:gd name="T65" fmla="*/ 38 h 190"/>
                    <a:gd name="T66" fmla="*/ 40 w 420"/>
                    <a:gd name="T67" fmla="*/ 35 h 190"/>
                    <a:gd name="T68" fmla="*/ 41 w 420"/>
                    <a:gd name="T69" fmla="*/ 34 h 190"/>
                    <a:gd name="T70" fmla="*/ 41 w 420"/>
                    <a:gd name="T71" fmla="*/ 34 h 190"/>
                    <a:gd name="T72" fmla="*/ 43 w 420"/>
                    <a:gd name="T73" fmla="*/ 34 h 190"/>
                    <a:gd name="T74" fmla="*/ 45 w 420"/>
                    <a:gd name="T75" fmla="*/ 33 h 190"/>
                    <a:gd name="T76" fmla="*/ 45 w 420"/>
                    <a:gd name="T77" fmla="*/ 33 h 190"/>
                    <a:gd name="T78" fmla="*/ 45 w 420"/>
                    <a:gd name="T79" fmla="*/ 33 h 190"/>
                    <a:gd name="T80" fmla="*/ 47 w 420"/>
                    <a:gd name="T81" fmla="*/ 32 h 190"/>
                    <a:gd name="T82" fmla="*/ 57 w 420"/>
                    <a:gd name="T83" fmla="*/ 29 h 190"/>
                    <a:gd name="T84" fmla="*/ 239 w 420"/>
                    <a:gd name="T85" fmla="*/ 20 h 190"/>
                    <a:gd name="T86" fmla="*/ 420 w 420"/>
                    <a:gd name="T87" fmla="*/ 18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20" h="190">
                      <a:moveTo>
                        <a:pt x="420" y="180"/>
                      </a:moveTo>
                      <a:cubicBezTo>
                        <a:pt x="420" y="180"/>
                        <a:pt x="412" y="182"/>
                        <a:pt x="398" y="190"/>
                      </a:cubicBezTo>
                      <a:cubicBezTo>
                        <a:pt x="131" y="190"/>
                        <a:pt x="131" y="190"/>
                        <a:pt x="131" y="190"/>
                      </a:cubicBezTo>
                      <a:cubicBezTo>
                        <a:pt x="86" y="162"/>
                        <a:pt x="51" y="126"/>
                        <a:pt x="29" y="96"/>
                      </a:cubicBezTo>
                      <a:cubicBezTo>
                        <a:pt x="29" y="97"/>
                        <a:pt x="29" y="97"/>
                        <a:pt x="29" y="97"/>
                      </a:cubicBezTo>
                      <a:cubicBezTo>
                        <a:pt x="12" y="74"/>
                        <a:pt x="2" y="54"/>
                        <a:pt x="1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1" y="52"/>
                        <a:pt x="1" y="52"/>
                        <a:pt x="1" y="52"/>
                      </a:cubicBezTo>
                      <a:cubicBezTo>
                        <a:pt x="1" y="52"/>
                        <a:pt x="1" y="52"/>
                        <a:pt x="1" y="52"/>
                      </a:cubicBezTo>
                      <a:cubicBezTo>
                        <a:pt x="2" y="51"/>
                        <a:pt x="2" y="51"/>
                        <a:pt x="2" y="51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4" y="50"/>
                        <a:pt x="4" y="50"/>
                        <a:pt x="4" y="50"/>
                      </a:cubicBezTo>
                      <a:cubicBezTo>
                        <a:pt x="5" y="50"/>
                        <a:pt x="5" y="50"/>
                        <a:pt x="5" y="50"/>
                      </a:cubicBezTo>
                      <a:cubicBezTo>
                        <a:pt x="6" y="50"/>
                        <a:pt x="6" y="50"/>
                        <a:pt x="6" y="50"/>
                      </a:cubicBezTo>
                      <a:cubicBezTo>
                        <a:pt x="5" y="50"/>
                        <a:pt x="5" y="50"/>
                        <a:pt x="5" y="50"/>
                      </a:cubicBezTo>
                      <a:cubicBezTo>
                        <a:pt x="5" y="50"/>
                        <a:pt x="5" y="50"/>
                        <a:pt x="5" y="50"/>
                      </a:cubicBezTo>
                      <a:cubicBezTo>
                        <a:pt x="6" y="50"/>
                        <a:pt x="6" y="50"/>
                        <a:pt x="6" y="50"/>
                      </a:cubicBezTo>
                      <a:cubicBezTo>
                        <a:pt x="5" y="50"/>
                        <a:pt x="5" y="50"/>
                        <a:pt x="5" y="50"/>
                      </a:cubicBezTo>
                      <a:cubicBezTo>
                        <a:pt x="5" y="50"/>
                        <a:pt x="5" y="50"/>
                        <a:pt x="5" y="50"/>
                      </a:cubicBezTo>
                      <a:cubicBezTo>
                        <a:pt x="5" y="50"/>
                        <a:pt x="5" y="50"/>
                        <a:pt x="5" y="50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6" y="49"/>
                        <a:pt x="7" y="49"/>
                        <a:pt x="9" y="48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9" y="48"/>
                        <a:pt x="10" y="48"/>
                        <a:pt x="11" y="47"/>
                      </a:cubicBezTo>
                      <a:cubicBezTo>
                        <a:pt x="12" y="47"/>
                        <a:pt x="13" y="46"/>
                        <a:pt x="14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5" y="46"/>
                        <a:pt x="17" y="45"/>
                        <a:pt x="18" y="44"/>
                      </a:cubicBezTo>
                      <a:cubicBezTo>
                        <a:pt x="21" y="43"/>
                        <a:pt x="24" y="41"/>
                        <a:pt x="27" y="40"/>
                      </a:cubicBezTo>
                      <a:cubicBezTo>
                        <a:pt x="28" y="39"/>
                        <a:pt x="30" y="39"/>
                        <a:pt x="31" y="38"/>
                      </a:cubicBezTo>
                      <a:cubicBezTo>
                        <a:pt x="34" y="37"/>
                        <a:pt x="37" y="36"/>
                        <a:pt x="40" y="35"/>
                      </a:cubicBezTo>
                      <a:cubicBezTo>
                        <a:pt x="40" y="35"/>
                        <a:pt x="41" y="34"/>
                        <a:pt x="41" y="34"/>
                      </a:cubicBezTo>
                      <a:cubicBezTo>
                        <a:pt x="41" y="34"/>
                        <a:pt x="41" y="34"/>
                        <a:pt x="41" y="34"/>
                      </a:cubicBezTo>
                      <a:cubicBezTo>
                        <a:pt x="42" y="34"/>
                        <a:pt x="42" y="34"/>
                        <a:pt x="43" y="34"/>
                      </a:cubicBezTo>
                      <a:cubicBezTo>
                        <a:pt x="44" y="33"/>
                        <a:pt x="44" y="33"/>
                        <a:pt x="45" y="33"/>
                      </a:cubicBezTo>
                      <a:cubicBezTo>
                        <a:pt x="45" y="33"/>
                        <a:pt x="45" y="33"/>
                        <a:pt x="45" y="33"/>
                      </a:cubicBezTo>
                      <a:cubicBezTo>
                        <a:pt x="45" y="33"/>
                        <a:pt x="45" y="33"/>
                        <a:pt x="45" y="33"/>
                      </a:cubicBezTo>
                      <a:cubicBezTo>
                        <a:pt x="46" y="33"/>
                        <a:pt x="47" y="32"/>
                        <a:pt x="47" y="32"/>
                      </a:cubicBezTo>
                      <a:cubicBezTo>
                        <a:pt x="50" y="31"/>
                        <a:pt x="54" y="30"/>
                        <a:pt x="57" y="29"/>
                      </a:cubicBezTo>
                      <a:cubicBezTo>
                        <a:pt x="104" y="14"/>
                        <a:pt x="172" y="0"/>
                        <a:pt x="239" y="20"/>
                      </a:cubicBezTo>
                      <a:cubicBezTo>
                        <a:pt x="355" y="56"/>
                        <a:pt x="420" y="180"/>
                        <a:pt x="420" y="180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8" name="Freeform 107">
                  <a:extLst>
                    <a:ext uri="{FF2B5EF4-FFF2-40B4-BE49-F238E27FC236}">
                      <a16:creationId xmlns:a16="http://schemas.microsoft.com/office/drawing/2014/main" id="{A60BE01A-7007-44B9-B69C-DE5050280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9534282" y="3144655"/>
                  <a:ext cx="691523" cy="823513"/>
                </a:xfrm>
                <a:custGeom>
                  <a:avLst/>
                  <a:gdLst>
                    <a:gd name="T0" fmla="*/ 0 w 288"/>
                    <a:gd name="T1" fmla="*/ 0 h 343"/>
                    <a:gd name="T2" fmla="*/ 288 w 288"/>
                    <a:gd name="T3" fmla="*/ 205 h 343"/>
                    <a:gd name="T4" fmla="*/ 132 w 288"/>
                    <a:gd name="T5" fmla="*/ 343 h 343"/>
                    <a:gd name="T6" fmla="*/ 0 w 288"/>
                    <a:gd name="T7" fmla="*/ 0 h 3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8" h="343">
                      <a:moveTo>
                        <a:pt x="0" y="0"/>
                      </a:moveTo>
                      <a:cubicBezTo>
                        <a:pt x="116" y="33"/>
                        <a:pt x="208" y="108"/>
                        <a:pt x="288" y="205"/>
                      </a:cubicBezTo>
                      <a:cubicBezTo>
                        <a:pt x="288" y="205"/>
                        <a:pt x="142" y="239"/>
                        <a:pt x="132" y="343"/>
                      </a:cubicBezTo>
                      <a:cubicBezTo>
                        <a:pt x="132" y="343"/>
                        <a:pt x="101" y="187"/>
                        <a:pt x="0" y="0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9" name="Freeform 108">
                  <a:extLst>
                    <a:ext uri="{FF2B5EF4-FFF2-40B4-BE49-F238E27FC236}">
                      <a16:creationId xmlns:a16="http://schemas.microsoft.com/office/drawing/2014/main" id="{93764937-9B25-4293-85DE-2C2E55379D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9686850" y="3602855"/>
                  <a:ext cx="413192" cy="404583"/>
                </a:xfrm>
                <a:custGeom>
                  <a:avLst/>
                  <a:gdLst>
                    <a:gd name="T0" fmla="*/ 16 w 172"/>
                    <a:gd name="T1" fmla="*/ 169 h 169"/>
                    <a:gd name="T2" fmla="*/ 0 w 172"/>
                    <a:gd name="T3" fmla="*/ 107 h 169"/>
                    <a:gd name="T4" fmla="*/ 144 w 172"/>
                    <a:gd name="T5" fmla="*/ 0 h 169"/>
                    <a:gd name="T6" fmla="*/ 172 w 172"/>
                    <a:gd name="T7" fmla="*/ 32 h 169"/>
                    <a:gd name="T8" fmla="*/ 16 w 172"/>
                    <a:gd name="T9" fmla="*/ 16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2" h="169">
                      <a:moveTo>
                        <a:pt x="16" y="169"/>
                      </a:moveTo>
                      <a:cubicBezTo>
                        <a:pt x="15" y="168"/>
                        <a:pt x="11" y="145"/>
                        <a:pt x="0" y="107"/>
                      </a:cubicBezTo>
                      <a:cubicBezTo>
                        <a:pt x="28" y="35"/>
                        <a:pt x="125" y="6"/>
                        <a:pt x="144" y="0"/>
                      </a:cubicBezTo>
                      <a:cubicBezTo>
                        <a:pt x="154" y="10"/>
                        <a:pt x="163" y="21"/>
                        <a:pt x="172" y="32"/>
                      </a:cubicBezTo>
                      <a:cubicBezTo>
                        <a:pt x="172" y="32"/>
                        <a:pt x="26" y="66"/>
                        <a:pt x="16" y="169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0" name="Freeform 109">
                  <a:extLst>
                    <a:ext uri="{FF2B5EF4-FFF2-40B4-BE49-F238E27FC236}">
                      <a16:creationId xmlns:a16="http://schemas.microsoft.com/office/drawing/2014/main" id="{951E47F0-2B2B-4283-B509-E9DFB2FEEA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7591779" y="1928469"/>
                  <a:ext cx="2588187" cy="2728786"/>
                </a:xfrm>
                <a:custGeom>
                  <a:avLst/>
                  <a:gdLst>
                    <a:gd name="T0" fmla="*/ 855 w 1074"/>
                    <a:gd name="T1" fmla="*/ 363 h 1138"/>
                    <a:gd name="T2" fmla="*/ 256 w 1074"/>
                    <a:gd name="T3" fmla="*/ 2 h 1138"/>
                    <a:gd name="T4" fmla="*/ 256 w 1074"/>
                    <a:gd name="T5" fmla="*/ 2 h 1138"/>
                    <a:gd name="T6" fmla="*/ 251 w 1074"/>
                    <a:gd name="T7" fmla="*/ 3 h 1138"/>
                    <a:gd name="T8" fmla="*/ 228 w 1074"/>
                    <a:gd name="T9" fmla="*/ 4 h 1138"/>
                    <a:gd name="T10" fmla="*/ 271 w 1074"/>
                    <a:gd name="T11" fmla="*/ 151 h 1138"/>
                    <a:gd name="T12" fmla="*/ 210 w 1074"/>
                    <a:gd name="T13" fmla="*/ 81 h 1138"/>
                    <a:gd name="T14" fmla="*/ 194 w 1074"/>
                    <a:gd name="T15" fmla="*/ 46 h 1138"/>
                    <a:gd name="T16" fmla="*/ 172 w 1074"/>
                    <a:gd name="T17" fmla="*/ 728 h 1138"/>
                    <a:gd name="T18" fmla="*/ 802 w 1074"/>
                    <a:gd name="T19" fmla="*/ 1087 h 1138"/>
                    <a:gd name="T20" fmla="*/ 855 w 1074"/>
                    <a:gd name="T21" fmla="*/ 363 h 1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74" h="1138">
                      <a:moveTo>
                        <a:pt x="855" y="363"/>
                      </a:moveTo>
                      <a:cubicBezTo>
                        <a:pt x="673" y="22"/>
                        <a:pt x="357" y="0"/>
                        <a:pt x="256" y="2"/>
                      </a:cubicBezTo>
                      <a:cubicBezTo>
                        <a:pt x="256" y="2"/>
                        <a:pt x="256" y="2"/>
                        <a:pt x="256" y="2"/>
                      </a:cubicBezTo>
                      <a:cubicBezTo>
                        <a:pt x="254" y="2"/>
                        <a:pt x="252" y="2"/>
                        <a:pt x="251" y="3"/>
                      </a:cubicBezTo>
                      <a:cubicBezTo>
                        <a:pt x="240" y="3"/>
                        <a:pt x="232" y="3"/>
                        <a:pt x="228" y="4"/>
                      </a:cubicBezTo>
                      <a:cubicBezTo>
                        <a:pt x="243" y="36"/>
                        <a:pt x="264" y="75"/>
                        <a:pt x="271" y="151"/>
                      </a:cubicBezTo>
                      <a:cubicBezTo>
                        <a:pt x="245" y="133"/>
                        <a:pt x="225" y="108"/>
                        <a:pt x="210" y="81"/>
                      </a:cubicBezTo>
                      <a:cubicBezTo>
                        <a:pt x="204" y="70"/>
                        <a:pt x="198" y="58"/>
                        <a:pt x="194" y="46"/>
                      </a:cubicBezTo>
                      <a:cubicBezTo>
                        <a:pt x="130" y="144"/>
                        <a:pt x="0" y="407"/>
                        <a:pt x="172" y="728"/>
                      </a:cubicBezTo>
                      <a:cubicBezTo>
                        <a:pt x="390" y="1138"/>
                        <a:pt x="802" y="1087"/>
                        <a:pt x="802" y="1087"/>
                      </a:cubicBezTo>
                      <a:cubicBezTo>
                        <a:pt x="802" y="1087"/>
                        <a:pt x="1074" y="773"/>
                        <a:pt x="855" y="363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1" name="Freeform 110">
                  <a:extLst>
                    <a:ext uri="{FF2B5EF4-FFF2-40B4-BE49-F238E27FC236}">
                      <a16:creationId xmlns:a16="http://schemas.microsoft.com/office/drawing/2014/main" id="{DED25C53-276E-456B-93DF-58F3B00112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8898987" y="4641429"/>
                  <a:ext cx="5739" cy="0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0 w 2"/>
                    <a:gd name="T5" fmla="*/ 1 h 1"/>
                    <a:gd name="T6" fmla="*/ 2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40A1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2" name="Freeform 111">
                  <a:extLst>
                    <a:ext uri="{FF2B5EF4-FFF2-40B4-BE49-F238E27FC236}">
                      <a16:creationId xmlns:a16="http://schemas.microsoft.com/office/drawing/2014/main" id="{98EC5A5B-5BBA-4448-A2C2-DB54CEF874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8659357" y="4759138"/>
                  <a:ext cx="857948" cy="398844"/>
                </a:xfrm>
                <a:custGeom>
                  <a:avLst/>
                  <a:gdLst>
                    <a:gd name="T0" fmla="*/ 356 w 356"/>
                    <a:gd name="T1" fmla="*/ 166 h 166"/>
                    <a:gd name="T2" fmla="*/ 131 w 356"/>
                    <a:gd name="T3" fmla="*/ 166 h 166"/>
                    <a:gd name="T4" fmla="*/ 29 w 356"/>
                    <a:gd name="T5" fmla="*/ 72 h 166"/>
                    <a:gd name="T6" fmla="*/ 29 w 356"/>
                    <a:gd name="T7" fmla="*/ 73 h 166"/>
                    <a:gd name="T8" fmla="*/ 1 w 356"/>
                    <a:gd name="T9" fmla="*/ 30 h 166"/>
                    <a:gd name="T10" fmla="*/ 0 w 356"/>
                    <a:gd name="T11" fmla="*/ 30 h 166"/>
                    <a:gd name="T12" fmla="*/ 0 w 356"/>
                    <a:gd name="T13" fmla="*/ 29 h 166"/>
                    <a:gd name="T14" fmla="*/ 0 w 356"/>
                    <a:gd name="T15" fmla="*/ 28 h 166"/>
                    <a:gd name="T16" fmla="*/ 4 w 356"/>
                    <a:gd name="T17" fmla="*/ 27 h 166"/>
                    <a:gd name="T18" fmla="*/ 4 w 356"/>
                    <a:gd name="T19" fmla="*/ 26 h 166"/>
                    <a:gd name="T20" fmla="*/ 4 w 356"/>
                    <a:gd name="T21" fmla="*/ 26 h 166"/>
                    <a:gd name="T22" fmla="*/ 5 w 356"/>
                    <a:gd name="T23" fmla="*/ 26 h 166"/>
                    <a:gd name="T24" fmla="*/ 5 w 356"/>
                    <a:gd name="T25" fmla="*/ 26 h 166"/>
                    <a:gd name="T26" fmla="*/ 5 w 356"/>
                    <a:gd name="T27" fmla="*/ 26 h 166"/>
                    <a:gd name="T28" fmla="*/ 5 w 356"/>
                    <a:gd name="T29" fmla="*/ 26 h 166"/>
                    <a:gd name="T30" fmla="*/ 5 w 356"/>
                    <a:gd name="T31" fmla="*/ 26 h 166"/>
                    <a:gd name="T32" fmla="*/ 6 w 356"/>
                    <a:gd name="T33" fmla="*/ 25 h 166"/>
                    <a:gd name="T34" fmla="*/ 9 w 356"/>
                    <a:gd name="T35" fmla="*/ 24 h 166"/>
                    <a:gd name="T36" fmla="*/ 11 w 356"/>
                    <a:gd name="T37" fmla="*/ 23 h 166"/>
                    <a:gd name="T38" fmla="*/ 27 w 356"/>
                    <a:gd name="T39" fmla="*/ 16 h 166"/>
                    <a:gd name="T40" fmla="*/ 31 w 356"/>
                    <a:gd name="T41" fmla="*/ 14 h 166"/>
                    <a:gd name="T42" fmla="*/ 43 w 356"/>
                    <a:gd name="T43" fmla="*/ 10 h 166"/>
                    <a:gd name="T44" fmla="*/ 250 w 356"/>
                    <a:gd name="T45" fmla="*/ 44 h 166"/>
                    <a:gd name="T46" fmla="*/ 356 w 356"/>
                    <a:gd name="T4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56" h="166">
                      <a:moveTo>
                        <a:pt x="356" y="166"/>
                      </a:moveTo>
                      <a:cubicBezTo>
                        <a:pt x="131" y="166"/>
                        <a:pt x="131" y="166"/>
                        <a:pt x="131" y="166"/>
                      </a:cubicBezTo>
                      <a:cubicBezTo>
                        <a:pt x="86" y="138"/>
                        <a:pt x="51" y="102"/>
                        <a:pt x="29" y="72"/>
                      </a:cubicBezTo>
                      <a:cubicBezTo>
                        <a:pt x="29" y="73"/>
                        <a:pt x="29" y="73"/>
                        <a:pt x="29" y="73"/>
                      </a:cubicBezTo>
                      <a:cubicBezTo>
                        <a:pt x="12" y="50"/>
                        <a:pt x="2" y="30"/>
                        <a:pt x="1" y="30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8"/>
                        <a:pt x="1" y="28"/>
                        <a:pt x="4" y="27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7" y="25"/>
                        <a:pt x="8" y="24"/>
                        <a:pt x="9" y="24"/>
                      </a:cubicBezTo>
                      <a:cubicBezTo>
                        <a:pt x="9" y="24"/>
                        <a:pt x="10" y="23"/>
                        <a:pt x="11" y="23"/>
                      </a:cubicBezTo>
                      <a:cubicBezTo>
                        <a:pt x="15" y="21"/>
                        <a:pt x="21" y="18"/>
                        <a:pt x="27" y="16"/>
                      </a:cubicBezTo>
                      <a:cubicBezTo>
                        <a:pt x="28" y="15"/>
                        <a:pt x="30" y="15"/>
                        <a:pt x="31" y="14"/>
                      </a:cubicBezTo>
                      <a:cubicBezTo>
                        <a:pt x="35" y="13"/>
                        <a:pt x="39" y="11"/>
                        <a:pt x="43" y="10"/>
                      </a:cubicBezTo>
                      <a:cubicBezTo>
                        <a:pt x="90" y="3"/>
                        <a:pt x="178" y="0"/>
                        <a:pt x="250" y="44"/>
                      </a:cubicBezTo>
                      <a:cubicBezTo>
                        <a:pt x="301" y="75"/>
                        <a:pt x="335" y="122"/>
                        <a:pt x="356" y="166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3" name="Freeform 112">
                  <a:extLst>
                    <a:ext uri="{FF2B5EF4-FFF2-40B4-BE49-F238E27FC236}">
                      <a16:creationId xmlns:a16="http://schemas.microsoft.com/office/drawing/2014/main" id="{E19712E9-E841-43AD-9758-EFFF18347A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8470288" y="4560624"/>
                  <a:ext cx="364413" cy="341456"/>
                </a:xfrm>
                <a:custGeom>
                  <a:avLst/>
                  <a:gdLst>
                    <a:gd name="T0" fmla="*/ 152 w 152"/>
                    <a:gd name="T1" fmla="*/ 142 h 142"/>
                    <a:gd name="T2" fmla="*/ 0 w 152"/>
                    <a:gd name="T3" fmla="*/ 142 h 142"/>
                    <a:gd name="T4" fmla="*/ 71 w 152"/>
                    <a:gd name="T5" fmla="*/ 25 h 142"/>
                    <a:gd name="T6" fmla="*/ 80 w 152"/>
                    <a:gd name="T7" fmla="*/ 19 h 142"/>
                    <a:gd name="T8" fmla="*/ 82 w 152"/>
                    <a:gd name="T9" fmla="*/ 17 h 142"/>
                    <a:gd name="T10" fmla="*/ 101 w 152"/>
                    <a:gd name="T11" fmla="*/ 5 h 142"/>
                    <a:gd name="T12" fmla="*/ 102 w 152"/>
                    <a:gd name="T13" fmla="*/ 4 h 142"/>
                    <a:gd name="T14" fmla="*/ 103 w 152"/>
                    <a:gd name="T15" fmla="*/ 4 h 142"/>
                    <a:gd name="T16" fmla="*/ 106 w 152"/>
                    <a:gd name="T17" fmla="*/ 2 h 142"/>
                    <a:gd name="T18" fmla="*/ 107 w 152"/>
                    <a:gd name="T19" fmla="*/ 2 h 142"/>
                    <a:gd name="T20" fmla="*/ 107 w 152"/>
                    <a:gd name="T21" fmla="*/ 2 h 142"/>
                    <a:gd name="T22" fmla="*/ 107 w 152"/>
                    <a:gd name="T23" fmla="*/ 2 h 142"/>
                    <a:gd name="T24" fmla="*/ 107 w 152"/>
                    <a:gd name="T25" fmla="*/ 2 h 142"/>
                    <a:gd name="T26" fmla="*/ 107 w 152"/>
                    <a:gd name="T27" fmla="*/ 2 h 142"/>
                    <a:gd name="T28" fmla="*/ 107 w 152"/>
                    <a:gd name="T29" fmla="*/ 2 h 142"/>
                    <a:gd name="T30" fmla="*/ 108 w 152"/>
                    <a:gd name="T31" fmla="*/ 1 h 142"/>
                    <a:gd name="T32" fmla="*/ 109 w 152"/>
                    <a:gd name="T33" fmla="*/ 1 h 142"/>
                    <a:gd name="T34" fmla="*/ 110 w 152"/>
                    <a:gd name="T35" fmla="*/ 0 h 142"/>
                    <a:gd name="T36" fmla="*/ 110 w 152"/>
                    <a:gd name="T37" fmla="*/ 0 h 142"/>
                    <a:gd name="T38" fmla="*/ 111 w 152"/>
                    <a:gd name="T39" fmla="*/ 0 h 142"/>
                    <a:gd name="T40" fmla="*/ 111 w 152"/>
                    <a:gd name="T41" fmla="*/ 0 h 142"/>
                    <a:gd name="T42" fmla="*/ 131 w 152"/>
                    <a:gd name="T43" fmla="*/ 48 h 142"/>
                    <a:gd name="T44" fmla="*/ 152 w 152"/>
                    <a:gd name="T45" fmla="*/ 142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42">
                      <a:moveTo>
                        <a:pt x="152" y="142"/>
                      </a:move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18" y="90"/>
                        <a:pt x="50" y="50"/>
                        <a:pt x="71" y="25"/>
                      </a:cubicBezTo>
                      <a:cubicBezTo>
                        <a:pt x="74" y="23"/>
                        <a:pt x="77" y="21"/>
                        <a:pt x="80" y="19"/>
                      </a:cubicBezTo>
                      <a:cubicBezTo>
                        <a:pt x="80" y="19"/>
                        <a:pt x="81" y="18"/>
                        <a:pt x="82" y="17"/>
                      </a:cubicBezTo>
                      <a:cubicBezTo>
                        <a:pt x="90" y="12"/>
                        <a:pt x="96" y="8"/>
                        <a:pt x="101" y="5"/>
                      </a:cubicBezTo>
                      <a:cubicBezTo>
                        <a:pt x="102" y="5"/>
                        <a:pt x="102" y="5"/>
                        <a:pt x="102" y="4"/>
                      </a:cubicBezTo>
                      <a:cubicBezTo>
                        <a:pt x="103" y="4"/>
                        <a:pt x="103" y="4"/>
                        <a:pt x="103" y="4"/>
                      </a:cubicBezTo>
                      <a:cubicBezTo>
                        <a:pt x="104" y="3"/>
                        <a:pt x="105" y="3"/>
                        <a:pt x="106" y="2"/>
                      </a:cubicBezTo>
                      <a:cubicBezTo>
                        <a:pt x="107" y="2"/>
                        <a:pt x="107" y="2"/>
                        <a:pt x="107" y="2"/>
                      </a:cubicBezTo>
                      <a:cubicBezTo>
                        <a:pt x="107" y="2"/>
                        <a:pt x="107" y="2"/>
                        <a:pt x="107" y="2"/>
                      </a:cubicBezTo>
                      <a:cubicBezTo>
                        <a:pt x="107" y="2"/>
                        <a:pt x="107" y="2"/>
                        <a:pt x="107" y="2"/>
                      </a:cubicBezTo>
                      <a:cubicBezTo>
                        <a:pt x="107" y="2"/>
                        <a:pt x="107" y="2"/>
                        <a:pt x="107" y="2"/>
                      </a:cubicBezTo>
                      <a:cubicBezTo>
                        <a:pt x="107" y="2"/>
                        <a:pt x="107" y="2"/>
                        <a:pt x="107" y="2"/>
                      </a:cubicBezTo>
                      <a:cubicBezTo>
                        <a:pt x="107" y="2"/>
                        <a:pt x="107" y="2"/>
                        <a:pt x="107" y="2"/>
                      </a:cubicBez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09" y="1"/>
                        <a:pt x="109" y="1"/>
                        <a:pt x="109" y="1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12" y="2"/>
                        <a:pt x="121" y="20"/>
                        <a:pt x="131" y="48"/>
                      </a:cubicBezTo>
                      <a:cubicBezTo>
                        <a:pt x="140" y="73"/>
                        <a:pt x="149" y="106"/>
                        <a:pt x="152" y="142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4" name="Freeform 113">
                  <a:extLst>
                    <a:ext uri="{FF2B5EF4-FFF2-40B4-BE49-F238E27FC236}">
                      <a16:creationId xmlns:a16="http://schemas.microsoft.com/office/drawing/2014/main" id="{FD2AAC53-C482-450A-8880-7CE2D76F53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7882679" y="2008816"/>
                  <a:ext cx="2301248" cy="2634097"/>
                </a:xfrm>
                <a:custGeom>
                  <a:avLst/>
                  <a:gdLst>
                    <a:gd name="T0" fmla="*/ 91 w 955"/>
                    <a:gd name="T1" fmla="*/ 81 h 1099"/>
                    <a:gd name="T2" fmla="*/ 152 w 955"/>
                    <a:gd name="T3" fmla="*/ 151 h 1099"/>
                    <a:gd name="T4" fmla="*/ 109 w 955"/>
                    <a:gd name="T5" fmla="*/ 4 h 1099"/>
                    <a:gd name="T6" fmla="*/ 132 w 955"/>
                    <a:gd name="T7" fmla="*/ 3 h 1099"/>
                    <a:gd name="T8" fmla="*/ 137 w 955"/>
                    <a:gd name="T9" fmla="*/ 2 h 1099"/>
                    <a:gd name="T10" fmla="*/ 137 w 955"/>
                    <a:gd name="T11" fmla="*/ 2 h 1099"/>
                    <a:gd name="T12" fmla="*/ 736 w 955"/>
                    <a:gd name="T13" fmla="*/ 363 h 1099"/>
                    <a:gd name="T14" fmla="*/ 683 w 955"/>
                    <a:gd name="T15" fmla="*/ 1087 h 1099"/>
                    <a:gd name="T16" fmla="*/ 468 w 955"/>
                    <a:gd name="T17" fmla="*/ 1066 h 1099"/>
                    <a:gd name="T18" fmla="*/ 397 w 955"/>
                    <a:gd name="T19" fmla="*/ 683 h 1099"/>
                    <a:gd name="T20" fmla="*/ 486 w 955"/>
                    <a:gd name="T21" fmla="*/ 657 h 1099"/>
                    <a:gd name="T22" fmla="*/ 592 w 955"/>
                    <a:gd name="T23" fmla="*/ 534 h 1099"/>
                    <a:gd name="T24" fmla="*/ 473 w 955"/>
                    <a:gd name="T25" fmla="*/ 633 h 1099"/>
                    <a:gd name="T26" fmla="*/ 436 w 955"/>
                    <a:gd name="T27" fmla="*/ 650 h 1099"/>
                    <a:gd name="T28" fmla="*/ 316 w 955"/>
                    <a:gd name="T29" fmla="*/ 660 h 1099"/>
                    <a:gd name="T30" fmla="*/ 315 w 955"/>
                    <a:gd name="T31" fmla="*/ 660 h 1099"/>
                    <a:gd name="T32" fmla="*/ 382 w 955"/>
                    <a:gd name="T33" fmla="*/ 647 h 1099"/>
                    <a:gd name="T34" fmla="*/ 362 w 955"/>
                    <a:gd name="T35" fmla="*/ 606 h 1099"/>
                    <a:gd name="T36" fmla="*/ 444 w 955"/>
                    <a:gd name="T37" fmla="*/ 578 h 1099"/>
                    <a:gd name="T38" fmla="*/ 569 w 955"/>
                    <a:gd name="T39" fmla="*/ 435 h 1099"/>
                    <a:gd name="T40" fmla="*/ 429 w 955"/>
                    <a:gd name="T41" fmla="*/ 550 h 1099"/>
                    <a:gd name="T42" fmla="*/ 409 w 955"/>
                    <a:gd name="T43" fmla="*/ 560 h 1099"/>
                    <a:gd name="T44" fmla="*/ 244 w 955"/>
                    <a:gd name="T45" fmla="*/ 579 h 1099"/>
                    <a:gd name="T46" fmla="*/ 243 w 955"/>
                    <a:gd name="T47" fmla="*/ 579 h 1099"/>
                    <a:gd name="T48" fmla="*/ 337 w 955"/>
                    <a:gd name="T49" fmla="*/ 560 h 1099"/>
                    <a:gd name="T50" fmla="*/ 319 w 955"/>
                    <a:gd name="T51" fmla="*/ 528 h 1099"/>
                    <a:gd name="T52" fmla="*/ 401 w 955"/>
                    <a:gd name="T53" fmla="*/ 498 h 1099"/>
                    <a:gd name="T54" fmla="*/ 544 w 955"/>
                    <a:gd name="T55" fmla="*/ 335 h 1099"/>
                    <a:gd name="T56" fmla="*/ 384 w 955"/>
                    <a:gd name="T57" fmla="*/ 466 h 1099"/>
                    <a:gd name="T58" fmla="*/ 364 w 955"/>
                    <a:gd name="T59" fmla="*/ 476 h 1099"/>
                    <a:gd name="T60" fmla="*/ 181 w 955"/>
                    <a:gd name="T61" fmla="*/ 501 h 1099"/>
                    <a:gd name="T62" fmla="*/ 171 w 955"/>
                    <a:gd name="T63" fmla="*/ 498 h 1099"/>
                    <a:gd name="T64" fmla="*/ 284 w 955"/>
                    <a:gd name="T65" fmla="*/ 475 h 1099"/>
                    <a:gd name="T66" fmla="*/ 0 w 955"/>
                    <a:gd name="T67" fmla="*/ 204 h 1099"/>
                    <a:gd name="T68" fmla="*/ 75 w 955"/>
                    <a:gd name="T69" fmla="*/ 46 h 1099"/>
                    <a:gd name="T70" fmla="*/ 91 w 955"/>
                    <a:gd name="T71" fmla="*/ 81 h 1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955" h="1099">
                      <a:moveTo>
                        <a:pt x="91" y="81"/>
                      </a:moveTo>
                      <a:cubicBezTo>
                        <a:pt x="106" y="108"/>
                        <a:pt x="126" y="133"/>
                        <a:pt x="152" y="151"/>
                      </a:cubicBezTo>
                      <a:cubicBezTo>
                        <a:pt x="145" y="75"/>
                        <a:pt x="124" y="36"/>
                        <a:pt x="109" y="4"/>
                      </a:cubicBezTo>
                      <a:cubicBezTo>
                        <a:pt x="113" y="3"/>
                        <a:pt x="121" y="3"/>
                        <a:pt x="132" y="3"/>
                      </a:cubicBezTo>
                      <a:cubicBezTo>
                        <a:pt x="133" y="2"/>
                        <a:pt x="135" y="2"/>
                        <a:pt x="137" y="2"/>
                      </a:cubicBezTo>
                      <a:cubicBezTo>
                        <a:pt x="137" y="2"/>
                        <a:pt x="137" y="2"/>
                        <a:pt x="137" y="2"/>
                      </a:cubicBezTo>
                      <a:cubicBezTo>
                        <a:pt x="238" y="0"/>
                        <a:pt x="554" y="22"/>
                        <a:pt x="736" y="363"/>
                      </a:cubicBezTo>
                      <a:cubicBezTo>
                        <a:pt x="955" y="773"/>
                        <a:pt x="683" y="1087"/>
                        <a:pt x="683" y="1087"/>
                      </a:cubicBezTo>
                      <a:cubicBezTo>
                        <a:pt x="683" y="1087"/>
                        <a:pt x="590" y="1099"/>
                        <a:pt x="468" y="1066"/>
                      </a:cubicBezTo>
                      <a:cubicBezTo>
                        <a:pt x="472" y="951"/>
                        <a:pt x="453" y="822"/>
                        <a:pt x="397" y="683"/>
                      </a:cubicBezTo>
                      <a:cubicBezTo>
                        <a:pt x="427" y="680"/>
                        <a:pt x="457" y="672"/>
                        <a:pt x="486" y="657"/>
                      </a:cubicBezTo>
                      <a:cubicBezTo>
                        <a:pt x="537" y="629"/>
                        <a:pt x="573" y="585"/>
                        <a:pt x="592" y="534"/>
                      </a:cubicBezTo>
                      <a:cubicBezTo>
                        <a:pt x="560" y="574"/>
                        <a:pt x="520" y="607"/>
                        <a:pt x="473" y="633"/>
                      </a:cubicBezTo>
                      <a:cubicBezTo>
                        <a:pt x="461" y="639"/>
                        <a:pt x="448" y="645"/>
                        <a:pt x="436" y="650"/>
                      </a:cubicBezTo>
                      <a:cubicBezTo>
                        <a:pt x="398" y="665"/>
                        <a:pt x="356" y="669"/>
                        <a:pt x="316" y="660"/>
                      </a:cubicBezTo>
                      <a:cubicBezTo>
                        <a:pt x="315" y="660"/>
                        <a:pt x="315" y="660"/>
                        <a:pt x="315" y="660"/>
                      </a:cubicBezTo>
                      <a:cubicBezTo>
                        <a:pt x="337" y="658"/>
                        <a:pt x="360" y="653"/>
                        <a:pt x="382" y="647"/>
                      </a:cubicBezTo>
                      <a:cubicBezTo>
                        <a:pt x="375" y="634"/>
                        <a:pt x="369" y="620"/>
                        <a:pt x="362" y="606"/>
                      </a:cubicBezTo>
                      <a:cubicBezTo>
                        <a:pt x="390" y="602"/>
                        <a:pt x="417" y="592"/>
                        <a:pt x="444" y="578"/>
                      </a:cubicBezTo>
                      <a:cubicBezTo>
                        <a:pt x="504" y="546"/>
                        <a:pt x="547" y="495"/>
                        <a:pt x="569" y="435"/>
                      </a:cubicBezTo>
                      <a:cubicBezTo>
                        <a:pt x="531" y="481"/>
                        <a:pt x="484" y="521"/>
                        <a:pt x="429" y="550"/>
                      </a:cubicBezTo>
                      <a:cubicBezTo>
                        <a:pt x="422" y="554"/>
                        <a:pt x="415" y="557"/>
                        <a:pt x="409" y="560"/>
                      </a:cubicBezTo>
                      <a:cubicBezTo>
                        <a:pt x="357" y="584"/>
                        <a:pt x="299" y="592"/>
                        <a:pt x="244" y="579"/>
                      </a:cubicBezTo>
                      <a:cubicBezTo>
                        <a:pt x="243" y="579"/>
                        <a:pt x="243" y="579"/>
                        <a:pt x="243" y="579"/>
                      </a:cubicBezTo>
                      <a:cubicBezTo>
                        <a:pt x="275" y="576"/>
                        <a:pt x="306" y="570"/>
                        <a:pt x="337" y="560"/>
                      </a:cubicBezTo>
                      <a:cubicBezTo>
                        <a:pt x="331" y="549"/>
                        <a:pt x="325" y="538"/>
                        <a:pt x="319" y="528"/>
                      </a:cubicBezTo>
                      <a:cubicBezTo>
                        <a:pt x="347" y="522"/>
                        <a:pt x="374" y="512"/>
                        <a:pt x="401" y="498"/>
                      </a:cubicBezTo>
                      <a:cubicBezTo>
                        <a:pt x="470" y="462"/>
                        <a:pt x="519" y="402"/>
                        <a:pt x="544" y="335"/>
                      </a:cubicBezTo>
                      <a:cubicBezTo>
                        <a:pt x="501" y="387"/>
                        <a:pt x="447" y="432"/>
                        <a:pt x="384" y="466"/>
                      </a:cubicBezTo>
                      <a:cubicBezTo>
                        <a:pt x="377" y="470"/>
                        <a:pt x="371" y="473"/>
                        <a:pt x="364" y="476"/>
                      </a:cubicBezTo>
                      <a:cubicBezTo>
                        <a:pt x="307" y="503"/>
                        <a:pt x="243" y="513"/>
                        <a:pt x="181" y="501"/>
                      </a:cubicBezTo>
                      <a:cubicBezTo>
                        <a:pt x="178" y="500"/>
                        <a:pt x="174" y="499"/>
                        <a:pt x="171" y="498"/>
                      </a:cubicBezTo>
                      <a:cubicBezTo>
                        <a:pt x="209" y="495"/>
                        <a:pt x="247" y="487"/>
                        <a:pt x="284" y="475"/>
                      </a:cubicBezTo>
                      <a:cubicBezTo>
                        <a:pt x="198" y="350"/>
                        <a:pt x="99" y="264"/>
                        <a:pt x="0" y="204"/>
                      </a:cubicBezTo>
                      <a:cubicBezTo>
                        <a:pt x="22" y="134"/>
                        <a:pt x="53" y="80"/>
                        <a:pt x="75" y="46"/>
                      </a:cubicBezTo>
                      <a:cubicBezTo>
                        <a:pt x="79" y="58"/>
                        <a:pt x="85" y="70"/>
                        <a:pt x="91" y="81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5" name="Freeform 114">
                  <a:extLst>
                    <a:ext uri="{FF2B5EF4-FFF2-40B4-BE49-F238E27FC236}">
                      <a16:creationId xmlns:a16="http://schemas.microsoft.com/office/drawing/2014/main" id="{72CE7514-FB2B-44FA-A435-6BA4FB2B5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8769786" y="1744130"/>
                  <a:ext cx="160686" cy="634134"/>
                </a:xfrm>
                <a:custGeom>
                  <a:avLst/>
                  <a:gdLst>
                    <a:gd name="T0" fmla="*/ 40 w 67"/>
                    <a:gd name="T1" fmla="*/ 265 h 265"/>
                    <a:gd name="T2" fmla="*/ 17 w 67"/>
                    <a:gd name="T3" fmla="*/ 3 h 265"/>
                    <a:gd name="T4" fmla="*/ 16 w 67"/>
                    <a:gd name="T5" fmla="*/ 0 h 265"/>
                    <a:gd name="T6" fmla="*/ 0 w 67"/>
                    <a:gd name="T7" fmla="*/ 1 h 265"/>
                    <a:gd name="T8" fmla="*/ 43 w 67"/>
                    <a:gd name="T9" fmla="*/ 148 h 265"/>
                    <a:gd name="T10" fmla="*/ 25 w 67"/>
                    <a:gd name="T11" fmla="*/ 133 h 265"/>
                    <a:gd name="T12" fmla="*/ 40 w 67"/>
                    <a:gd name="T13" fmla="*/ 265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7" h="265">
                      <a:moveTo>
                        <a:pt x="40" y="265"/>
                      </a:moveTo>
                      <a:cubicBezTo>
                        <a:pt x="67" y="181"/>
                        <a:pt x="62" y="87"/>
                        <a:pt x="17" y="3"/>
                      </a:cubicBezTo>
                      <a:cubicBezTo>
                        <a:pt x="17" y="2"/>
                        <a:pt x="16" y="1"/>
                        <a:pt x="16" y="0"/>
                      </a:cubicBezTo>
                      <a:cubicBezTo>
                        <a:pt x="8" y="0"/>
                        <a:pt x="3" y="1"/>
                        <a:pt x="0" y="1"/>
                      </a:cubicBezTo>
                      <a:cubicBezTo>
                        <a:pt x="15" y="33"/>
                        <a:pt x="36" y="72"/>
                        <a:pt x="43" y="148"/>
                      </a:cubicBezTo>
                      <a:cubicBezTo>
                        <a:pt x="37" y="143"/>
                        <a:pt x="30" y="138"/>
                        <a:pt x="25" y="133"/>
                      </a:cubicBezTo>
                      <a:cubicBezTo>
                        <a:pt x="39" y="176"/>
                        <a:pt x="44" y="221"/>
                        <a:pt x="40" y="265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6" name="Freeform 115">
                  <a:extLst>
                    <a:ext uri="{FF2B5EF4-FFF2-40B4-BE49-F238E27FC236}">
                      <a16:creationId xmlns:a16="http://schemas.microsoft.com/office/drawing/2014/main" id="{FD779021-AB79-4669-AF2D-78A8BFEB90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9026642" y="2213187"/>
                  <a:ext cx="266854" cy="263984"/>
                </a:xfrm>
                <a:custGeom>
                  <a:avLst/>
                  <a:gdLst>
                    <a:gd name="T0" fmla="*/ 78 w 111"/>
                    <a:gd name="T1" fmla="*/ 98 h 110"/>
                    <a:gd name="T2" fmla="*/ 13 w 111"/>
                    <a:gd name="T3" fmla="*/ 78 h 110"/>
                    <a:gd name="T4" fmla="*/ 33 w 111"/>
                    <a:gd name="T5" fmla="*/ 12 h 110"/>
                    <a:gd name="T6" fmla="*/ 98 w 111"/>
                    <a:gd name="T7" fmla="*/ 32 h 110"/>
                    <a:gd name="T8" fmla="*/ 78 w 111"/>
                    <a:gd name="T9" fmla="*/ 98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110">
                      <a:moveTo>
                        <a:pt x="78" y="98"/>
                      </a:moveTo>
                      <a:cubicBezTo>
                        <a:pt x="55" y="110"/>
                        <a:pt x="25" y="101"/>
                        <a:pt x="13" y="78"/>
                      </a:cubicBezTo>
                      <a:cubicBezTo>
                        <a:pt x="0" y="54"/>
                        <a:pt x="9" y="25"/>
                        <a:pt x="33" y="12"/>
                      </a:cubicBezTo>
                      <a:cubicBezTo>
                        <a:pt x="56" y="0"/>
                        <a:pt x="86" y="8"/>
                        <a:pt x="98" y="32"/>
                      </a:cubicBezTo>
                      <a:cubicBezTo>
                        <a:pt x="111" y="56"/>
                        <a:pt x="102" y="85"/>
                        <a:pt x="78" y="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7" name="Freeform 116">
                  <a:extLst>
                    <a:ext uri="{FF2B5EF4-FFF2-40B4-BE49-F238E27FC236}">
                      <a16:creationId xmlns:a16="http://schemas.microsoft.com/office/drawing/2014/main" id="{EED42FED-A291-4EE9-8CC4-CD7A984CF4E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rot="1852831">
                  <a:off x="9063060" y="2260518"/>
                  <a:ext cx="149208" cy="149208"/>
                </a:xfrm>
                <a:custGeom>
                  <a:avLst/>
                  <a:gdLst>
                    <a:gd name="T0" fmla="*/ 44 w 62"/>
                    <a:gd name="T1" fmla="*/ 55 h 62"/>
                    <a:gd name="T2" fmla="*/ 7 w 62"/>
                    <a:gd name="T3" fmla="*/ 44 h 62"/>
                    <a:gd name="T4" fmla="*/ 18 w 62"/>
                    <a:gd name="T5" fmla="*/ 7 h 62"/>
                    <a:gd name="T6" fmla="*/ 55 w 62"/>
                    <a:gd name="T7" fmla="*/ 18 h 62"/>
                    <a:gd name="T8" fmla="*/ 44 w 62"/>
                    <a:gd name="T9" fmla="*/ 55 h 62"/>
                    <a:gd name="T10" fmla="*/ 40 w 62"/>
                    <a:gd name="T11" fmla="*/ 20 h 62"/>
                    <a:gd name="T12" fmla="*/ 28 w 62"/>
                    <a:gd name="T13" fmla="*/ 16 h 62"/>
                    <a:gd name="T14" fmla="*/ 24 w 62"/>
                    <a:gd name="T15" fmla="*/ 28 h 62"/>
                    <a:gd name="T16" fmla="*/ 37 w 62"/>
                    <a:gd name="T17" fmla="*/ 32 h 62"/>
                    <a:gd name="T18" fmla="*/ 40 w 62"/>
                    <a:gd name="T19" fmla="*/ 2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44" y="55"/>
                      </a:moveTo>
                      <a:cubicBezTo>
                        <a:pt x="31" y="62"/>
                        <a:pt x="14" y="57"/>
                        <a:pt x="7" y="44"/>
                      </a:cubicBezTo>
                      <a:cubicBezTo>
                        <a:pt x="0" y="30"/>
                        <a:pt x="5" y="14"/>
                        <a:pt x="18" y="7"/>
                      </a:cubicBezTo>
                      <a:cubicBezTo>
                        <a:pt x="31" y="0"/>
                        <a:pt x="48" y="5"/>
                        <a:pt x="55" y="18"/>
                      </a:cubicBezTo>
                      <a:cubicBezTo>
                        <a:pt x="62" y="31"/>
                        <a:pt x="57" y="48"/>
                        <a:pt x="44" y="55"/>
                      </a:cubicBezTo>
                      <a:close/>
                      <a:moveTo>
                        <a:pt x="40" y="20"/>
                      </a:moveTo>
                      <a:cubicBezTo>
                        <a:pt x="38" y="15"/>
                        <a:pt x="33" y="14"/>
                        <a:pt x="28" y="16"/>
                      </a:cubicBezTo>
                      <a:cubicBezTo>
                        <a:pt x="24" y="18"/>
                        <a:pt x="22" y="24"/>
                        <a:pt x="24" y="28"/>
                      </a:cubicBezTo>
                      <a:cubicBezTo>
                        <a:pt x="27" y="33"/>
                        <a:pt x="32" y="34"/>
                        <a:pt x="37" y="32"/>
                      </a:cubicBezTo>
                      <a:cubicBezTo>
                        <a:pt x="41" y="30"/>
                        <a:pt x="43" y="24"/>
                        <a:pt x="40" y="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8" name="Freeform 117">
                  <a:extLst>
                    <a:ext uri="{FF2B5EF4-FFF2-40B4-BE49-F238E27FC236}">
                      <a16:creationId xmlns:a16="http://schemas.microsoft.com/office/drawing/2014/main" id="{216709EF-7FBA-47F8-8965-658B5BC6C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7834528" y="2819062"/>
                  <a:ext cx="355804" cy="648481"/>
                </a:xfrm>
                <a:custGeom>
                  <a:avLst/>
                  <a:gdLst>
                    <a:gd name="T0" fmla="*/ 0 w 147"/>
                    <a:gd name="T1" fmla="*/ 0 h 271"/>
                    <a:gd name="T2" fmla="*/ 52 w 147"/>
                    <a:gd name="T3" fmla="*/ 271 h 271"/>
                    <a:gd name="T4" fmla="*/ 135 w 147"/>
                    <a:gd name="T5" fmla="*/ 108 h 271"/>
                    <a:gd name="T6" fmla="*/ 0 w 147"/>
                    <a:gd name="T7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7" h="271">
                      <a:moveTo>
                        <a:pt x="0" y="0"/>
                      </a:moveTo>
                      <a:cubicBezTo>
                        <a:pt x="52" y="271"/>
                        <a:pt x="52" y="271"/>
                        <a:pt x="52" y="271"/>
                      </a:cubicBezTo>
                      <a:cubicBezTo>
                        <a:pt x="52" y="271"/>
                        <a:pt x="147" y="206"/>
                        <a:pt x="135" y="10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9" name="Freeform 118">
                  <a:extLst>
                    <a:ext uri="{FF2B5EF4-FFF2-40B4-BE49-F238E27FC236}">
                      <a16:creationId xmlns:a16="http://schemas.microsoft.com/office/drawing/2014/main" id="{9C45AE87-BE8D-4844-AF09-322B133752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7926059" y="2944773"/>
                  <a:ext cx="229551" cy="548052"/>
                </a:xfrm>
                <a:custGeom>
                  <a:avLst/>
                  <a:gdLst>
                    <a:gd name="T0" fmla="*/ 1 w 95"/>
                    <a:gd name="T1" fmla="*/ 0 h 229"/>
                    <a:gd name="T2" fmla="*/ 83 w 95"/>
                    <a:gd name="T3" fmla="*/ 66 h 229"/>
                    <a:gd name="T4" fmla="*/ 0 w 95"/>
                    <a:gd name="T5" fmla="*/ 229 h 229"/>
                    <a:gd name="T6" fmla="*/ 0 w 95"/>
                    <a:gd name="T7" fmla="*/ 227 h 229"/>
                    <a:gd name="T8" fmla="*/ 1 w 95"/>
                    <a:gd name="T9" fmla="*/ 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229">
                      <a:moveTo>
                        <a:pt x="1" y="0"/>
                      </a:moveTo>
                      <a:cubicBezTo>
                        <a:pt x="83" y="66"/>
                        <a:pt x="83" y="66"/>
                        <a:pt x="83" y="66"/>
                      </a:cubicBezTo>
                      <a:cubicBezTo>
                        <a:pt x="95" y="164"/>
                        <a:pt x="0" y="229"/>
                        <a:pt x="0" y="229"/>
                      </a:cubicBezTo>
                      <a:cubicBezTo>
                        <a:pt x="0" y="227"/>
                        <a:pt x="0" y="227"/>
                        <a:pt x="0" y="227"/>
                      </a:cubicBezTo>
                      <a:cubicBezTo>
                        <a:pt x="1" y="227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43A3B1E6-B732-4A12-BF82-038B39B2A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419" y="4947533"/>
              <a:ext cx="3486150" cy="79375"/>
            </a:xfrm>
            <a:custGeom>
              <a:avLst/>
              <a:gdLst>
                <a:gd name="T0" fmla="*/ 2586 w 2616"/>
                <a:gd name="T1" fmla="*/ 60 h 60"/>
                <a:gd name="T2" fmla="*/ 30 w 2616"/>
                <a:gd name="T3" fmla="*/ 60 h 60"/>
                <a:gd name="T4" fmla="*/ 0 w 2616"/>
                <a:gd name="T5" fmla="*/ 30 h 60"/>
                <a:gd name="T6" fmla="*/ 30 w 2616"/>
                <a:gd name="T7" fmla="*/ 0 h 60"/>
                <a:gd name="T8" fmla="*/ 2586 w 2616"/>
                <a:gd name="T9" fmla="*/ 0 h 60"/>
                <a:gd name="T10" fmla="*/ 2616 w 2616"/>
                <a:gd name="T11" fmla="*/ 30 h 60"/>
                <a:gd name="T12" fmla="*/ 2586 w 2616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6" h="60">
                  <a:moveTo>
                    <a:pt x="2586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2586" y="0"/>
                    <a:pt x="2586" y="0"/>
                    <a:pt x="2586" y="0"/>
                  </a:cubicBezTo>
                  <a:cubicBezTo>
                    <a:pt x="2603" y="0"/>
                    <a:pt x="2616" y="13"/>
                    <a:pt x="2616" y="30"/>
                  </a:cubicBezTo>
                  <a:cubicBezTo>
                    <a:pt x="2616" y="46"/>
                    <a:pt x="2603" y="60"/>
                    <a:pt x="2586" y="6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" name="Freeform 99">
              <a:extLst>
                <a:ext uri="{FF2B5EF4-FFF2-40B4-BE49-F238E27FC236}">
                  <a16:creationId xmlns:a16="http://schemas.microsoft.com/office/drawing/2014/main" id="{3E8ACF3A-188C-4AD0-ACC6-658C68210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0181" y="4976108"/>
              <a:ext cx="750888" cy="174625"/>
            </a:xfrm>
            <a:custGeom>
              <a:avLst/>
              <a:gdLst>
                <a:gd name="T0" fmla="*/ 563 w 563"/>
                <a:gd name="T1" fmla="*/ 68 h 132"/>
                <a:gd name="T2" fmla="*/ 535 w 563"/>
                <a:gd name="T3" fmla="*/ 96 h 132"/>
                <a:gd name="T4" fmla="*/ 303 w 563"/>
                <a:gd name="T5" fmla="*/ 96 h 132"/>
                <a:gd name="T6" fmla="*/ 305 w 563"/>
                <a:gd name="T7" fmla="*/ 105 h 132"/>
                <a:gd name="T8" fmla="*/ 277 w 563"/>
                <a:gd name="T9" fmla="*/ 132 h 132"/>
                <a:gd name="T10" fmla="*/ 43 w 563"/>
                <a:gd name="T11" fmla="*/ 132 h 132"/>
                <a:gd name="T12" fmla="*/ 15 w 563"/>
                <a:gd name="T13" fmla="*/ 104 h 132"/>
                <a:gd name="T14" fmla="*/ 41 w 563"/>
                <a:gd name="T15" fmla="*/ 76 h 132"/>
                <a:gd name="T16" fmla="*/ 108 w 563"/>
                <a:gd name="T17" fmla="*/ 76 h 132"/>
                <a:gd name="T18" fmla="*/ 110 w 563"/>
                <a:gd name="T19" fmla="*/ 76 h 132"/>
                <a:gd name="T20" fmla="*/ 111 w 563"/>
                <a:gd name="T21" fmla="*/ 76 h 132"/>
                <a:gd name="T22" fmla="*/ 115 w 563"/>
                <a:gd name="T23" fmla="*/ 73 h 132"/>
                <a:gd name="T24" fmla="*/ 119 w 563"/>
                <a:gd name="T25" fmla="*/ 67 h 132"/>
                <a:gd name="T26" fmla="*/ 119 w 563"/>
                <a:gd name="T27" fmla="*/ 66 h 132"/>
                <a:gd name="T28" fmla="*/ 119 w 563"/>
                <a:gd name="T29" fmla="*/ 65 h 132"/>
                <a:gd name="T30" fmla="*/ 109 w 563"/>
                <a:gd name="T31" fmla="*/ 55 h 132"/>
                <a:gd name="T32" fmla="*/ 108 w 563"/>
                <a:gd name="T33" fmla="*/ 56 h 132"/>
                <a:gd name="T34" fmla="*/ 108 w 563"/>
                <a:gd name="T35" fmla="*/ 56 h 132"/>
                <a:gd name="T36" fmla="*/ 27 w 563"/>
                <a:gd name="T37" fmla="*/ 56 h 132"/>
                <a:gd name="T38" fmla="*/ 0 w 563"/>
                <a:gd name="T39" fmla="*/ 28 h 132"/>
                <a:gd name="T40" fmla="*/ 28 w 563"/>
                <a:gd name="T41" fmla="*/ 0 h 132"/>
                <a:gd name="T42" fmla="*/ 434 w 563"/>
                <a:gd name="T43" fmla="*/ 0 h 132"/>
                <a:gd name="T44" fmla="*/ 462 w 563"/>
                <a:gd name="T45" fmla="*/ 29 h 132"/>
                <a:gd name="T46" fmla="*/ 459 w 563"/>
                <a:gd name="T47" fmla="*/ 40 h 132"/>
                <a:gd name="T48" fmla="*/ 535 w 563"/>
                <a:gd name="T49" fmla="*/ 40 h 132"/>
                <a:gd name="T50" fmla="*/ 563 w 563"/>
                <a:gd name="T51" fmla="*/ 6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3" h="132">
                  <a:moveTo>
                    <a:pt x="563" y="68"/>
                  </a:moveTo>
                  <a:cubicBezTo>
                    <a:pt x="563" y="83"/>
                    <a:pt x="550" y="96"/>
                    <a:pt x="535" y="96"/>
                  </a:cubicBezTo>
                  <a:cubicBezTo>
                    <a:pt x="303" y="96"/>
                    <a:pt x="303" y="96"/>
                    <a:pt x="303" y="96"/>
                  </a:cubicBezTo>
                  <a:cubicBezTo>
                    <a:pt x="305" y="96"/>
                    <a:pt x="305" y="102"/>
                    <a:pt x="305" y="105"/>
                  </a:cubicBezTo>
                  <a:cubicBezTo>
                    <a:pt x="305" y="121"/>
                    <a:pt x="293" y="132"/>
                    <a:pt x="277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27" y="132"/>
                    <a:pt x="15" y="119"/>
                    <a:pt x="15" y="104"/>
                  </a:cubicBezTo>
                  <a:cubicBezTo>
                    <a:pt x="15" y="89"/>
                    <a:pt x="26" y="80"/>
                    <a:pt x="41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6"/>
                    <a:pt x="109" y="76"/>
                    <a:pt x="110" y="76"/>
                  </a:cubicBezTo>
                  <a:cubicBezTo>
                    <a:pt x="110" y="76"/>
                    <a:pt x="111" y="76"/>
                    <a:pt x="111" y="76"/>
                  </a:cubicBezTo>
                  <a:cubicBezTo>
                    <a:pt x="113" y="75"/>
                    <a:pt x="114" y="74"/>
                    <a:pt x="115" y="73"/>
                  </a:cubicBezTo>
                  <a:cubicBezTo>
                    <a:pt x="117" y="72"/>
                    <a:pt x="118" y="69"/>
                    <a:pt x="119" y="67"/>
                  </a:cubicBezTo>
                  <a:cubicBezTo>
                    <a:pt x="119" y="66"/>
                    <a:pt x="119" y="66"/>
                    <a:pt x="119" y="66"/>
                  </a:cubicBezTo>
                  <a:cubicBezTo>
                    <a:pt x="119" y="66"/>
                    <a:pt x="119" y="65"/>
                    <a:pt x="119" y="65"/>
                  </a:cubicBezTo>
                  <a:cubicBezTo>
                    <a:pt x="118" y="60"/>
                    <a:pt x="114" y="56"/>
                    <a:pt x="109" y="55"/>
                  </a:cubicBezTo>
                  <a:cubicBezTo>
                    <a:pt x="109" y="55"/>
                    <a:pt x="109" y="56"/>
                    <a:pt x="108" y="56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12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9" y="0"/>
                    <a:pt x="462" y="13"/>
                    <a:pt x="462" y="29"/>
                  </a:cubicBezTo>
                  <a:cubicBezTo>
                    <a:pt x="462" y="32"/>
                    <a:pt x="461" y="36"/>
                    <a:pt x="459" y="40"/>
                  </a:cubicBezTo>
                  <a:cubicBezTo>
                    <a:pt x="535" y="40"/>
                    <a:pt x="535" y="40"/>
                    <a:pt x="535" y="40"/>
                  </a:cubicBezTo>
                  <a:cubicBezTo>
                    <a:pt x="550" y="40"/>
                    <a:pt x="563" y="53"/>
                    <a:pt x="563" y="68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srgbClr val="50505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659404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7CD28AFD-6BD2-4171-9529-E6C403E8B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What Are We Talking About?</a:t>
            </a:r>
            <a:endParaRPr lang="da-DK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43759E0-D3F1-418D-B7CE-356852429620}"/>
              </a:ext>
            </a:extLst>
          </p:cNvPr>
          <p:cNvGraphicFramePr/>
          <p:nvPr>
            <p:extLst/>
          </p:nvPr>
        </p:nvGraphicFramePr>
        <p:xfrm>
          <a:off x="439793" y="1075778"/>
          <a:ext cx="8263890" cy="3591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085199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EB18D6-E6D8-4CA5-B74F-CE90EEE1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Types of Phishing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82C79D2-1E39-49CD-9683-5291F871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A98B197-0C57-441B-9973-AB24F0FFA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60" y="1012726"/>
            <a:ext cx="7171879" cy="335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4675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A51837-0B0B-481C-98F4-A7DAA07D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Phishing </a:t>
            </a:r>
            <a:r>
              <a:rPr lang="da-DK" dirty="0" err="1"/>
              <a:t>Insights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10AF533-F35C-48AF-A1EF-CA3295AFB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common disguises:</a:t>
            </a:r>
          </a:p>
          <a:p>
            <a:pPr lvl="1"/>
            <a:r>
              <a:rPr lang="en-US" dirty="0"/>
              <a:t>Bill / invoice (15.9%)</a:t>
            </a:r>
          </a:p>
          <a:p>
            <a:pPr lvl="1"/>
            <a:r>
              <a:rPr lang="en-US" dirty="0"/>
              <a:t>Email delivery failure (15.3%)</a:t>
            </a:r>
          </a:p>
          <a:p>
            <a:pPr lvl="1"/>
            <a:r>
              <a:rPr lang="en-US" dirty="0"/>
              <a:t>Legal / law enforcement (13.2%)</a:t>
            </a:r>
          </a:p>
          <a:p>
            <a:pPr lvl="1"/>
            <a:r>
              <a:rPr lang="en-US" dirty="0"/>
              <a:t>Scanned document (11.5%)</a:t>
            </a:r>
          </a:p>
          <a:p>
            <a:pPr lvl="1"/>
            <a:r>
              <a:rPr lang="en-US" dirty="0"/>
              <a:t>Package delivery (3.9%)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most common malicious attachment types:</a:t>
            </a:r>
          </a:p>
          <a:p>
            <a:pPr lvl="1"/>
            <a:r>
              <a:rPr lang="en-US" dirty="0"/>
              <a:t>Office</a:t>
            </a:r>
          </a:p>
          <a:p>
            <a:pPr lvl="1"/>
            <a:r>
              <a:rPr lang="en-US" dirty="0"/>
              <a:t>Archive</a:t>
            </a:r>
          </a:p>
          <a:p>
            <a:pPr lvl="1"/>
            <a:r>
              <a:rPr lang="en-US" dirty="0"/>
              <a:t>PDF</a:t>
            </a:r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EDB02B4A-20A5-4996-9BB5-6870B93589AB}"/>
              </a:ext>
            </a:extLst>
          </p:cNvPr>
          <p:cNvSpPr txBox="1"/>
          <p:nvPr/>
        </p:nvSpPr>
        <p:spPr>
          <a:xfrm>
            <a:off x="6617888" y="4887763"/>
            <a:ext cx="27070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Source: Cisco </a:t>
            </a:r>
            <a:r>
              <a:rPr lang="da-DK" sz="800" dirty="0" err="1"/>
              <a:t>CyberSecurity</a:t>
            </a:r>
            <a:r>
              <a:rPr lang="da-DK" sz="800" dirty="0"/>
              <a:t> Report 2018</a:t>
            </a:r>
          </a:p>
        </p:txBody>
      </p:sp>
      <p:pic>
        <p:nvPicPr>
          <p:cNvPr id="1028" name="Picture 4" descr="Image result for phishing logo">
            <a:extLst>
              <a:ext uri="{FF2B5EF4-FFF2-40B4-BE49-F238E27FC236}">
                <a16:creationId xmlns:a16="http://schemas.microsoft.com/office/drawing/2014/main" id="{62026DB0-4475-46EA-A627-E0ACEFB39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455" y="0"/>
            <a:ext cx="1746981" cy="291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AFC4811E-C19E-47E1-8519-7F06CC1FBDE5}"/>
              </a:ext>
            </a:extLst>
          </p:cNvPr>
          <p:cNvSpPr txBox="1"/>
          <p:nvPr/>
        </p:nvSpPr>
        <p:spPr>
          <a:xfrm>
            <a:off x="703891" y="4321275"/>
            <a:ext cx="5242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92.4% of malware is delivered via email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Phishing has grown 65% in the last year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034883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34E50-F465-4845-8EB1-69EC70152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What</a:t>
            </a:r>
            <a:r>
              <a:rPr lang="da-DK"/>
              <a:t> is the issue ?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211B730-223A-4C0A-AC28-7D88B1840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/>
              <a:t>SMTP has always, by default, been anonymous</a:t>
            </a:r>
          </a:p>
          <a:p>
            <a:endParaRPr lang="en-GB"/>
          </a:p>
          <a:p>
            <a:r>
              <a:rPr lang="en-GB"/>
              <a:t>You can easily send an email pretending it came from someone else</a:t>
            </a:r>
          </a:p>
          <a:p>
            <a:endParaRPr lang="en-GB"/>
          </a:p>
          <a:p>
            <a:r>
              <a:rPr lang="en-GB"/>
              <a:t>“Proper” use of this include outsourced marketing and mailing lists</a:t>
            </a:r>
          </a:p>
          <a:p>
            <a:endParaRPr lang="en-GB"/>
          </a:p>
          <a:p>
            <a:r>
              <a:rPr lang="en-GB"/>
              <a:t>Its difficult to implement this well and the perceived complexity means that companies worry their email will get blocked if they implement it badly</a:t>
            </a:r>
          </a:p>
          <a:p>
            <a:endParaRPr lang="en-GB"/>
          </a:p>
          <a:p>
            <a:endParaRPr lang="en-GB"/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198479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BD7F3-33D4-42F0-ACA0-A30F6FE7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DMARC Policies of Fortune 500 Companies</a:t>
            </a:r>
            <a:endParaRPr lang="da-DK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DD04A0A-11DE-4FD5-83F8-2CC12776B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graphicFrame>
        <p:nvGraphicFramePr>
          <p:cNvPr id="8" name="Chart 9">
            <a:extLst>
              <a:ext uri="{FF2B5EF4-FFF2-40B4-BE49-F238E27FC236}">
                <a16:creationId xmlns:a16="http://schemas.microsoft.com/office/drawing/2014/main" id="{4E09E801-0A94-4C7C-A85D-FE53333DF02F}"/>
              </a:ext>
            </a:extLst>
          </p:cNvPr>
          <p:cNvGraphicFramePr/>
          <p:nvPr>
            <p:extLst/>
          </p:nvPr>
        </p:nvGraphicFramePr>
        <p:xfrm>
          <a:off x="1524000" y="943708"/>
          <a:ext cx="6096000" cy="3642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11">
            <a:extLst>
              <a:ext uri="{FF2B5EF4-FFF2-40B4-BE49-F238E27FC236}">
                <a16:creationId xmlns:a16="http://schemas.microsoft.com/office/drawing/2014/main" id="{82CC58B0-B764-45E3-A8F1-4F68078DC473}"/>
              </a:ext>
            </a:extLst>
          </p:cNvPr>
          <p:cNvSpPr txBox="1"/>
          <p:nvPr/>
        </p:nvSpPr>
        <p:spPr>
          <a:xfrm>
            <a:off x="7463154" y="4896911"/>
            <a:ext cx="183214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5">
              <a:defRPr/>
            </a:pPr>
            <a:r>
              <a:rPr lang="en-GB" sz="8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Source: </a:t>
            </a:r>
            <a:r>
              <a:rPr lang="en-GB" sz="800" dirty="0" err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Agari</a:t>
            </a:r>
            <a:r>
              <a:rPr lang="en-GB" sz="8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- March 2018</a:t>
            </a:r>
          </a:p>
        </p:txBody>
      </p:sp>
    </p:spTree>
    <p:extLst>
      <p:ext uri="{BB962C8B-B14F-4D97-AF65-F5344CB8AC3E}">
        <p14:creationId xmlns:p14="http://schemas.microsoft.com/office/powerpoint/2010/main" val="257845252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A47078-A352-4B40-9938-F79936F6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Do We Authenticate Emails We Receive</a:t>
            </a:r>
            <a:endParaRPr lang="da-DK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448E7D1-5EC2-436B-927E-23320532E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A9BA16E-2C4C-4957-A9D9-C78834872214}"/>
              </a:ext>
            </a:extLst>
          </p:cNvPr>
          <p:cNvGraphicFramePr/>
          <p:nvPr>
            <p:extLst/>
          </p:nvPr>
        </p:nvGraphicFramePr>
        <p:xfrm>
          <a:off x="439793" y="1075778"/>
          <a:ext cx="8263890" cy="2391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2">
            <a:extLst>
              <a:ext uri="{FF2B5EF4-FFF2-40B4-BE49-F238E27FC236}">
                <a16:creationId xmlns:a16="http://schemas.microsoft.com/office/drawing/2014/main" id="{BAF4631F-ECE7-424D-B874-A037AAAAE930}"/>
              </a:ext>
            </a:extLst>
          </p:cNvPr>
          <p:cNvSpPr txBox="1"/>
          <p:nvPr/>
        </p:nvSpPr>
        <p:spPr>
          <a:xfrm>
            <a:off x="439793" y="3784581"/>
            <a:ext cx="8263889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5">
              <a:defRPr/>
            </a:pPr>
            <a:r>
              <a:rPr lang="en-GB" sz="210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send email to Microsoft (i.e. to an Office 365 user or Outlook.com) then you need to implement this to stop your email being marked as spam</a:t>
            </a:r>
          </a:p>
        </p:txBody>
      </p:sp>
    </p:spTree>
    <p:extLst>
      <p:ext uri="{BB962C8B-B14F-4D97-AF65-F5344CB8AC3E}">
        <p14:creationId xmlns:p14="http://schemas.microsoft.com/office/powerpoint/2010/main" val="95177947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2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95FECCA1-4E19-4BA9-88D2-23E884C941F9}" vid="{438D4E79-81D3-441E-A7E1-21628F74926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icrosoft Ignite">
    <a:dk1>
      <a:srgbClr val="1A1A1A"/>
    </a:dk1>
    <a:lt1>
      <a:srgbClr val="FFFFFF"/>
    </a:lt1>
    <a:dk2>
      <a:srgbClr val="0D0D0D"/>
    </a:dk2>
    <a:lt2>
      <a:srgbClr val="E6E6E6"/>
    </a:lt2>
    <a:accent1>
      <a:srgbClr val="0078D4"/>
    </a:accent1>
    <a:accent2>
      <a:srgbClr val="002050"/>
    </a:accent2>
    <a:accent3>
      <a:srgbClr val="D83B01"/>
    </a:accent3>
    <a:accent4>
      <a:srgbClr val="F37521"/>
    </a:accent4>
    <a:accent5>
      <a:srgbClr val="737373"/>
    </a:accent5>
    <a:accent6>
      <a:srgbClr val="D2D2D2"/>
    </a:accent6>
    <a:hlink>
      <a:srgbClr val="0078D4"/>
    </a:hlink>
    <a:folHlink>
      <a:srgbClr val="0078D4"/>
    </a:folHlink>
  </a:clrScheme>
  <a:fontScheme name="Segoe UI Semibold - Segoe UI">
    <a:majorFont>
      <a:latin typeface="Segoe UI Semibold"/>
      <a:ea typeface=""/>
      <a:cs typeface=""/>
    </a:majorFont>
    <a:minorFont>
      <a:latin typeface="Segoe UI"/>
      <a:ea typeface=""/>
      <a:cs typeface="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709AD425B77D43A7057748556322AA" ma:contentTypeVersion="15" ma:contentTypeDescription="Create a new document." ma:contentTypeScope="" ma:versionID="629f4002d1a4e36a617fb16ff92ec94c">
  <xsd:schema xmlns:xsd="http://www.w3.org/2001/XMLSchema" xmlns:xs="http://www.w3.org/2001/XMLSchema" xmlns:p="http://schemas.microsoft.com/office/2006/metadata/properties" xmlns:ns2="56d91db1-f63d-4b8d-bca2-c1351384f654" xmlns:ns3="c0eff96d-1f37-466c-ba35-058e7e701562" targetNamespace="http://schemas.microsoft.com/office/2006/metadata/properties" ma:root="true" ma:fieldsID="07255ae3fb2d42935a2ce1f962a2083e" ns2:_="" ns3:_="">
    <xsd:import namespace="56d91db1-f63d-4b8d-bca2-c1351384f654"/>
    <xsd:import namespace="c0eff96d-1f37-466c-ba35-058e7e7015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d91db1-f63d-4b8d-bca2-c1351384f6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4eff68d-7018-4577-b895-55ff312497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eff96d-1f37-466c-ba35-058e7e70156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e5c189d3-f195-412f-a3a1-df75119180a5}" ma:internalName="TaxCatchAll" ma:showField="CatchAllData" ma:web="c0eff96d-1f37-466c-ba35-058e7e70156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6d91db1-f63d-4b8d-bca2-c1351384f654">
      <Terms xmlns="http://schemas.microsoft.com/office/infopath/2007/PartnerControls"/>
    </lcf76f155ced4ddcb4097134ff3c332f>
    <TaxCatchAll xmlns="c0eff96d-1f37-466c-ba35-058e7e701562" xsi:nil="true"/>
  </documentManagement>
</p:properties>
</file>

<file path=customXml/itemProps1.xml><?xml version="1.0" encoding="utf-8"?>
<ds:datastoreItem xmlns:ds="http://schemas.openxmlformats.org/officeDocument/2006/customXml" ds:itemID="{EA13242E-F43D-4141-9AE8-43E1810CB193}"/>
</file>

<file path=customXml/itemProps2.xml><?xml version="1.0" encoding="utf-8"?>
<ds:datastoreItem xmlns:ds="http://schemas.openxmlformats.org/officeDocument/2006/customXml" ds:itemID="{5A2FE6D5-1032-4B0E-BAED-B23A0FF2238E}"/>
</file>

<file path=customXml/itemProps3.xml><?xml version="1.0" encoding="utf-8"?>
<ds:datastoreItem xmlns:ds="http://schemas.openxmlformats.org/officeDocument/2006/customXml" ds:itemID="{D1AE2007-1B93-4354-B1FA-71615EFC7E3C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747</Words>
  <Application>Microsoft Office PowerPoint</Application>
  <PresentationFormat>Skærmshow (16:9)</PresentationFormat>
  <Paragraphs>191</Paragraphs>
  <Slides>23</Slides>
  <Notes>12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11</vt:i4>
      </vt:variant>
      <vt:variant>
        <vt:lpstr>Tema</vt:lpstr>
      </vt:variant>
      <vt:variant>
        <vt:i4>3</vt:i4>
      </vt:variant>
      <vt:variant>
        <vt:lpstr>Slidetitler</vt:lpstr>
      </vt:variant>
      <vt:variant>
        <vt:i4>23</vt:i4>
      </vt:variant>
    </vt:vector>
  </HeadingPairs>
  <TitlesOfParts>
    <vt:vector size="37" baseType="lpstr">
      <vt:lpstr>Arial</vt:lpstr>
      <vt:lpstr>Arial Rounded MT Bold</vt:lpstr>
      <vt:lpstr>Calibri</vt:lpstr>
      <vt:lpstr>Calibri Light</vt:lpstr>
      <vt:lpstr>Consolas</vt:lpstr>
      <vt:lpstr>Museo Sans 100</vt:lpstr>
      <vt:lpstr>Museo Sans 300</vt:lpstr>
      <vt:lpstr>Segoe UI</vt:lpstr>
      <vt:lpstr>Segoe UI Semibold</vt:lpstr>
      <vt:lpstr>Segoe UI Semilight</vt:lpstr>
      <vt:lpstr>Wingdings</vt:lpstr>
      <vt:lpstr>1_5-50203_Microsoft_Ignite_Template</vt:lpstr>
      <vt:lpstr>2_5-50203_Microsoft_Ignite_Template</vt:lpstr>
      <vt:lpstr>Office Theme</vt:lpstr>
      <vt:lpstr>Don’t Get Phished!</vt:lpstr>
      <vt:lpstr>PowerPoint-præsentation</vt:lpstr>
      <vt:lpstr>Agenda</vt:lpstr>
      <vt:lpstr>What Are We Talking About?</vt:lpstr>
      <vt:lpstr>Types of Phishing</vt:lpstr>
      <vt:lpstr>Phishing Insights</vt:lpstr>
      <vt:lpstr>What is the issue ?</vt:lpstr>
      <vt:lpstr>DMARC Policies of Fortune 500 Companies</vt:lpstr>
      <vt:lpstr>How Do We Authenticate Emails We Receive</vt:lpstr>
      <vt:lpstr>Sender Policy Framework (SPF)</vt:lpstr>
      <vt:lpstr>DKIM</vt:lpstr>
      <vt:lpstr>PowerPoint-præsentation</vt:lpstr>
      <vt:lpstr>Office 365</vt:lpstr>
      <vt:lpstr>Phishing protection end-to-end</vt:lpstr>
      <vt:lpstr>PowerPoint-præsentation</vt:lpstr>
      <vt:lpstr>This all sounds hard - how to get started</vt:lpstr>
      <vt:lpstr>DMARC Phases</vt:lpstr>
      <vt:lpstr>DMARC Report</vt:lpstr>
      <vt:lpstr>DMARC Analysers</vt:lpstr>
      <vt:lpstr>Best Practices</vt:lpstr>
      <vt:lpstr>What are the other options to protect my users ?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2019-03-15T10:34:00Z</dcterms:created>
  <dcterms:modified xsi:type="dcterms:W3CDTF">2019-03-15T10:34:09Z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0x010100D7709AD425B77D43A7057748556322AA</vt:lpwstr>
  </property>
  <property fmtid="{D5CDD505-2E9C-101B-9397-08002B2CF9AE}" pid="3" name="MediaServiceImageTags">
    <vt:lpwstr/>
  </property>
</Properties>
</file>